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jhf8TCAGYk3f87dJ9n4+ULT9Su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a19ff62d3_2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7a19ff62d3_2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27a19ff62d3_2_5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a19ff62d3_2_5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7a19ff62d3_2_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7a19ff62d3_2_5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a19ff62d3_2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7a19ff62d3_2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7a19ff62d3_2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a19ff62d3_2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7a19ff62d3_2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27a19ff62d3_2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a19ff62d3_2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27a19ff62d3_2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27a19ff62d3_2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a19ff62d3_2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7a19ff62d3_2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27a19ff62d3_2_5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ff06c0bbd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7ff06c0bbd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7ff06c0bbd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a19ff62d3_2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7a19ff62d3_2_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7a19ff62d3_2_5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20a2a7e6b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720a2a7e6b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2720a2a7e6b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1f0de1f79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1f0de1f79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f1f0de1f79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bc798184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cbc798184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18043761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718043761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a0fa0102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7a0fa0102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7a0fa0102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180437613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7180437613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7180437613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180437613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7180437613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7180437613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a0fa0102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7a0fa0102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jason</a:t>
            </a:r>
            <a:endParaRPr/>
          </a:p>
        </p:txBody>
      </p:sp>
      <p:sp>
        <p:nvSpPr>
          <p:cNvPr id="339" name="Google Shape;339;g27a0fa0102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a0fa0102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7a0fa0102f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7a0fa0102f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6f41100ec4_1_501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21" name="Google Shape;21;g26f41100ec4_1_501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2" name="Google Shape;22;g26f41100ec4_1_50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g26f41100ec4_1_308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90" name="Google Shape;90;g26f41100ec4_1_308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1" name="Google Shape;91;g26f41100ec4_1_30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g26f41100ec4_1_308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g26f41100ec4_1_308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4" name="Google Shape;94;g26f41100ec4_1_308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12657328" y="0"/>
            <a:ext cx="5754621" cy="50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6f41100ec4_1_308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g26f41100ec4_1_308"/>
          <p:cNvSpPr txBox="1"/>
          <p:nvPr>
            <p:ph type="title"/>
          </p:nvPr>
        </p:nvSpPr>
        <p:spPr>
          <a:xfrm>
            <a:off x="1247776" y="4157669"/>
            <a:ext cx="157830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g26f41100ec4_1_308"/>
          <p:cNvSpPr txBox="1"/>
          <p:nvPr>
            <p:ph idx="1" type="body"/>
          </p:nvPr>
        </p:nvSpPr>
        <p:spPr>
          <a:xfrm>
            <a:off x="1266824" y="6937773"/>
            <a:ext cx="157542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6f41100ec4_1_318"/>
          <p:cNvPicPr preferRelativeResize="0"/>
          <p:nvPr/>
        </p:nvPicPr>
        <p:blipFill rotWithShape="1">
          <a:blip r:embed="rId2">
            <a:alphaModFix/>
          </a:blip>
          <a:srcRect b="397" l="0" r="39183" t="31315"/>
          <a:stretch/>
        </p:blipFill>
        <p:spPr>
          <a:xfrm>
            <a:off x="0" y="33539"/>
            <a:ext cx="18288000" cy="102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6f41100ec4_1_318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5226730" y="-3974103"/>
            <a:ext cx="14539556" cy="188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6f41100ec4_1_318"/>
          <p:cNvSpPr txBox="1"/>
          <p:nvPr>
            <p:ph type="title"/>
          </p:nvPr>
        </p:nvSpPr>
        <p:spPr>
          <a:xfrm>
            <a:off x="1257300" y="547689"/>
            <a:ext cx="80094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g26f41100ec4_1_318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103" name="Google Shape;103;g26f41100ec4_1_318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04" name="Google Shape;104;g26f41100ec4_1_318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5" name="Google Shape;105;g26f41100ec4_1_31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6" name="Google Shape;106;g26f41100ec4_1_3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g26f41100ec4_1_3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g26f41100ec4_1_3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9" name="Google Shape;109;g26f41100ec4_1_318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g26f41100ec4_1_318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" name="Google Shape;111;g26f41100ec4_1_3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6f41100ec4_1_332"/>
          <p:cNvPicPr preferRelativeResize="0"/>
          <p:nvPr/>
        </p:nvPicPr>
        <p:blipFill rotWithShape="1">
          <a:blip r:embed="rId2">
            <a:alphaModFix/>
          </a:blip>
          <a:srcRect b="2976" l="0" r="39183" t="28827"/>
          <a:stretch/>
        </p:blipFill>
        <p:spPr>
          <a:xfrm>
            <a:off x="2" y="-1"/>
            <a:ext cx="18288000" cy="10253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6f41100ec4_1_332"/>
          <p:cNvSpPr/>
          <p:nvPr/>
        </p:nvSpPr>
        <p:spPr>
          <a:xfrm>
            <a:off x="-2" y="-47616"/>
            <a:ext cx="10614000" cy="9736200"/>
          </a:xfrm>
          <a:prstGeom prst="rect">
            <a:avLst/>
          </a:prstGeom>
          <a:solidFill>
            <a:schemeClr val="lt1">
              <a:alpha val="73333"/>
            </a:schemeClr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26f41100ec4_1_332"/>
          <p:cNvSpPr txBox="1"/>
          <p:nvPr>
            <p:ph type="title"/>
          </p:nvPr>
        </p:nvSpPr>
        <p:spPr>
          <a:xfrm>
            <a:off x="1257300" y="547689"/>
            <a:ext cx="80094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g26f41100ec4_1_332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117" name="Google Shape;117;g26f41100ec4_1_332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18" name="Google Shape;118;g26f41100ec4_1_33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9" name="Google Shape;119;g26f41100ec4_1_33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0" name="Google Shape;120;g26f41100ec4_1_3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g26f41100ec4_1_3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g26f41100ec4_1_3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" name="Google Shape;123;g26f41100ec4_1_332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g26f41100ec4_1_332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" name="Google Shape;125;g26f41100ec4_1_33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26f41100ec4_1_346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10333574" y="1152144"/>
            <a:ext cx="8660323" cy="757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6f41100ec4_1_346"/>
          <p:cNvSpPr txBox="1"/>
          <p:nvPr>
            <p:ph type="title"/>
          </p:nvPr>
        </p:nvSpPr>
        <p:spPr>
          <a:xfrm>
            <a:off x="1257300" y="547689"/>
            <a:ext cx="80094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g26f41100ec4_1_346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130" name="Google Shape;130;g26f41100ec4_1_346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31" name="Google Shape;131;g26f41100ec4_1_34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2" name="Google Shape;132;g26f41100ec4_1_34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3" name="Google Shape;133;g26f41100ec4_1_3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26f41100ec4_1_3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g26f41100ec4_1_3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6" name="Google Shape;136;g26f41100ec4_1_34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g26f41100ec4_1_34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" name="Google Shape;138;g26f41100ec4_1_34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g26f41100ec4_1_359"/>
          <p:cNvGrpSpPr/>
          <p:nvPr/>
        </p:nvGrpSpPr>
        <p:grpSpPr>
          <a:xfrm>
            <a:off x="10332720" y="-106680"/>
            <a:ext cx="11547093" cy="9707850"/>
            <a:chOff x="5166787" y="-71120"/>
            <a:chExt cx="5773547" cy="6471900"/>
          </a:xfrm>
        </p:grpSpPr>
        <p:sp>
          <p:nvSpPr>
            <p:cNvPr id="141" name="Google Shape;141;g26f41100ec4_1_359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42" name="Google Shape;142;g26f41100ec4_1_359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g26f41100ec4_1_359"/>
          <p:cNvSpPr txBox="1"/>
          <p:nvPr>
            <p:ph type="title"/>
          </p:nvPr>
        </p:nvSpPr>
        <p:spPr>
          <a:xfrm>
            <a:off x="1257300" y="547689"/>
            <a:ext cx="80094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g26f41100ec4_1_359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145" name="Google Shape;145;g26f41100ec4_1_359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46" name="Google Shape;146;g26f41100ec4_1_359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7" name="Google Shape;147;g26f41100ec4_1_35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8" name="Google Shape;148;g26f41100ec4_1_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g26f41100ec4_1_3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6f41100ec4_1_3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g26f41100ec4_1_359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g26f41100ec4_1_359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53" name="Google Shape;153;g26f41100ec4_1_35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10333574" y="1152144"/>
            <a:ext cx="8660323" cy="757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6f41100ec4_1_35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26f41100ec4_1_375"/>
          <p:cNvGrpSpPr/>
          <p:nvPr/>
        </p:nvGrpSpPr>
        <p:grpSpPr>
          <a:xfrm>
            <a:off x="10332720" y="0"/>
            <a:ext cx="11547093" cy="9601200"/>
            <a:chOff x="5156004" y="0"/>
            <a:chExt cx="5773547" cy="6400800"/>
          </a:xfrm>
        </p:grpSpPr>
        <p:sp>
          <p:nvSpPr>
            <p:cNvPr id="157" name="Google Shape;157;g26f41100ec4_1_375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58" name="Google Shape;158;g26f41100ec4_1_37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g26f41100ec4_1_375"/>
          <p:cNvSpPr txBox="1"/>
          <p:nvPr>
            <p:ph type="title"/>
          </p:nvPr>
        </p:nvSpPr>
        <p:spPr>
          <a:xfrm>
            <a:off x="1257298" y="547689"/>
            <a:ext cx="80100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g26f41100ec4_1_375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161" name="Google Shape;161;g26f41100ec4_1_375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62" name="Google Shape;162;g26f41100ec4_1_37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3" name="Google Shape;163;g26f41100ec4_1_37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64" name="Google Shape;164;g26f41100ec4_1_3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g26f41100ec4_1_3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g26f41100ec4_1_3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7" name="Google Shape;167;g26f41100ec4_1_37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g26f41100ec4_1_37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9" name="Google Shape;169;g26f41100ec4_1_37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26f41100ec4_1_394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72" name="Google Shape;172;g26f41100ec4_1_39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3" name="Google Shape;173;g26f41100ec4_1_39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74" name="Google Shape;174;g26f41100ec4_1_39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6f41100ec4_1_3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26f41100ec4_1_3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7" name="Google Shape;177;g26f41100ec4_1_39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g26f41100ec4_1_39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9" name="Google Shape;179;g26f41100ec4_1_394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26f41100ec4_1_394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12657328" y="0"/>
            <a:ext cx="5754621" cy="50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6f41100ec4_1_394"/>
          <p:cNvSpPr txBox="1"/>
          <p:nvPr>
            <p:ph type="title"/>
          </p:nvPr>
        </p:nvSpPr>
        <p:spPr>
          <a:xfrm>
            <a:off x="1247776" y="4157669"/>
            <a:ext cx="157830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g26f41100ec4_1_394"/>
          <p:cNvSpPr txBox="1"/>
          <p:nvPr>
            <p:ph idx="1" type="body"/>
          </p:nvPr>
        </p:nvSpPr>
        <p:spPr>
          <a:xfrm>
            <a:off x="1266824" y="6937773"/>
            <a:ext cx="157542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f41100ec4_1_407"/>
          <p:cNvSpPr txBox="1"/>
          <p:nvPr>
            <p:ph idx="1" type="body"/>
          </p:nvPr>
        </p:nvSpPr>
        <p:spPr>
          <a:xfrm>
            <a:off x="9258300" y="2738438"/>
            <a:ext cx="7772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Char char="•"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sp>
        <p:nvSpPr>
          <p:cNvPr id="185" name="Google Shape;185;g26f41100ec4_1_40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26f41100ec4_1_407"/>
          <p:cNvSpPr txBox="1"/>
          <p:nvPr>
            <p:ph idx="2" type="body"/>
          </p:nvPr>
        </p:nvSpPr>
        <p:spPr>
          <a:xfrm>
            <a:off x="1257300" y="2738438"/>
            <a:ext cx="7772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Char char="•"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sp>
        <p:nvSpPr>
          <p:cNvPr id="187" name="Google Shape;187;g26f41100ec4_1_407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f41100ec4_1_412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g26f41100ec4_1_412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f41100ec4_1_417"/>
          <p:cNvSpPr/>
          <p:nvPr>
            <p:ph idx="2" type="pic"/>
          </p:nvPr>
        </p:nvSpPr>
        <p:spPr>
          <a:xfrm>
            <a:off x="1257300" y="3074194"/>
            <a:ext cx="10972800" cy="57174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g26f41100ec4_1_417"/>
          <p:cNvSpPr txBox="1"/>
          <p:nvPr>
            <p:ph idx="1" type="body"/>
          </p:nvPr>
        </p:nvSpPr>
        <p:spPr>
          <a:xfrm>
            <a:off x="12913518" y="3086100"/>
            <a:ext cx="41148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g26f41100ec4_1_41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26f41100ec4_1_417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6f41100ec4_1_415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f41100ec4_1_436"/>
          <p:cNvSpPr/>
          <p:nvPr>
            <p:ph idx="2" type="pic"/>
          </p:nvPr>
        </p:nvSpPr>
        <p:spPr>
          <a:xfrm>
            <a:off x="6" y="4847464"/>
            <a:ext cx="9077400" cy="47592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g26f41100ec4_1_436"/>
          <p:cNvSpPr/>
          <p:nvPr>
            <p:ph idx="3" type="pic"/>
          </p:nvPr>
        </p:nvSpPr>
        <p:spPr>
          <a:xfrm>
            <a:off x="9210334" y="4847464"/>
            <a:ext cx="9077400" cy="47592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g26f41100ec4_1_436"/>
          <p:cNvSpPr/>
          <p:nvPr>
            <p:ph idx="4" type="pic"/>
          </p:nvPr>
        </p:nvSpPr>
        <p:spPr>
          <a:xfrm>
            <a:off x="2" y="3"/>
            <a:ext cx="9077400" cy="475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g26f41100ec4_1_436"/>
          <p:cNvSpPr/>
          <p:nvPr>
            <p:ph idx="5" type="pic"/>
          </p:nvPr>
        </p:nvSpPr>
        <p:spPr>
          <a:xfrm>
            <a:off x="9210334" y="3"/>
            <a:ext cx="9077400" cy="4759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1" name="Google Shape;201;g26f41100ec4_1_436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202" name="Google Shape;202;g26f41100ec4_1_43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3" name="Google Shape;203;g26f41100ec4_1_43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4" name="Google Shape;204;g26f41100ec4_1_4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26f41100ec4_1_4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26f41100ec4_1_4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g26f41100ec4_1_43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g26f41100ec4_1_43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9" name="Google Shape;209;g26f41100ec4_1_436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f41100ec4_1_450"/>
          <p:cNvSpPr/>
          <p:nvPr>
            <p:ph idx="2" type="pic"/>
          </p:nvPr>
        </p:nvSpPr>
        <p:spPr>
          <a:xfrm>
            <a:off x="0" y="1"/>
            <a:ext cx="18288000" cy="95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2" name="Google Shape;212;g26f41100ec4_1_450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213" name="Google Shape;213;g26f41100ec4_1_45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4" name="Google Shape;214;g26f41100ec4_1_45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15" name="Google Shape;215;g26f41100ec4_1_4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g26f41100ec4_1_4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g26f41100ec4_1_4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8" name="Google Shape;218;g26f41100ec4_1_45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g26f41100ec4_1_45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0" name="Google Shape;220;g26f41100ec4_1_450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g26f41100ec4_1_461"/>
          <p:cNvGrpSpPr/>
          <p:nvPr/>
        </p:nvGrpSpPr>
        <p:grpSpPr>
          <a:xfrm>
            <a:off x="10332720" y="-106680"/>
            <a:ext cx="11547093" cy="9707850"/>
            <a:chOff x="5166787" y="-71120"/>
            <a:chExt cx="5773547" cy="6471900"/>
          </a:xfrm>
        </p:grpSpPr>
        <p:sp>
          <p:nvSpPr>
            <p:cNvPr id="223" name="Google Shape;223;g26f41100ec4_1_461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4" name="Google Shape;224;g26f41100ec4_1_461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g26f41100ec4_1_461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226" name="Google Shape;226;g26f41100ec4_1_46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7" name="Google Shape;227;g26f41100ec4_1_46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28" name="Google Shape;228;g26f41100ec4_1_4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26f41100ec4_1_4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26f41100ec4_1_4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1" name="Google Shape;231;g26f41100ec4_1_461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g26f41100ec4_1_461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3" name="Google Shape;233;g26f41100ec4_1_461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g26f41100ec4_1_461"/>
          <p:cNvSpPr txBox="1"/>
          <p:nvPr>
            <p:ph idx="1" type="body"/>
          </p:nvPr>
        </p:nvSpPr>
        <p:spPr>
          <a:xfrm>
            <a:off x="1398662" y="3646392"/>
            <a:ext cx="7745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26f41100ec4_1_475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237" name="Google Shape;237;g26f41100ec4_1_47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8" name="Google Shape;238;g26f41100ec4_1_47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9" name="Google Shape;239;g26f41100ec4_1_4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g26f41100ec4_1_4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g26f41100ec4_1_4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2" name="Google Shape;242;g26f41100ec4_1_47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g26f41100ec4_1_47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4" name="Google Shape;244;g26f41100ec4_1_475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26f41100ec4_1_475"/>
          <p:cNvSpPr txBox="1"/>
          <p:nvPr>
            <p:ph idx="1" type="body"/>
          </p:nvPr>
        </p:nvSpPr>
        <p:spPr>
          <a:xfrm>
            <a:off x="1398662" y="3646392"/>
            <a:ext cx="7745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46" name="Google Shape;246;g26f41100ec4_1_475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10333574" y="1152144"/>
            <a:ext cx="8660323" cy="757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g26f41100ec4_1_487"/>
          <p:cNvGrpSpPr/>
          <p:nvPr/>
        </p:nvGrpSpPr>
        <p:grpSpPr>
          <a:xfrm>
            <a:off x="10332720" y="0"/>
            <a:ext cx="11547093" cy="9601200"/>
            <a:chOff x="5156004" y="0"/>
            <a:chExt cx="5773547" cy="6400800"/>
          </a:xfrm>
        </p:grpSpPr>
        <p:sp>
          <p:nvSpPr>
            <p:cNvPr id="249" name="Google Shape;249;g26f41100ec4_1_487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50" name="Google Shape;250;g26f41100ec4_1_487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g26f41100ec4_1_487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252" name="Google Shape;252;g26f41100ec4_1_48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3" name="Google Shape;253;g26f41100ec4_1_48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54" name="Google Shape;254;g26f41100ec4_1_4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26f41100ec4_1_4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26f41100ec4_1_4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7" name="Google Shape;257;g26f41100ec4_1_487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g26f41100ec4_1_487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9" name="Google Shape;259;g26f41100ec4_1_48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26f41100ec4_1_487"/>
          <p:cNvSpPr txBox="1"/>
          <p:nvPr>
            <p:ph idx="1" type="body"/>
          </p:nvPr>
        </p:nvSpPr>
        <p:spPr>
          <a:xfrm>
            <a:off x="1398662" y="3646392"/>
            <a:ext cx="7745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6f41100ec4_1_431"/>
          <p:cNvSpPr txBox="1"/>
          <p:nvPr>
            <p:ph type="title"/>
          </p:nvPr>
        </p:nvSpPr>
        <p:spPr>
          <a:xfrm>
            <a:off x="1257300" y="0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6f41100ec4_1_431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g26f41100ec4_1_431"/>
          <p:cNvSpPr/>
          <p:nvPr>
            <p:ph idx="2" type="pic"/>
          </p:nvPr>
        </p:nvSpPr>
        <p:spPr>
          <a:xfrm>
            <a:off x="1257302" y="2717807"/>
            <a:ext cx="7582200" cy="6073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g26f41100ec4_1_431"/>
          <p:cNvSpPr txBox="1"/>
          <p:nvPr>
            <p:ph idx="1" type="body"/>
          </p:nvPr>
        </p:nvSpPr>
        <p:spPr>
          <a:xfrm>
            <a:off x="9448798" y="2714627"/>
            <a:ext cx="7582200" cy="6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953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200"/>
              <a:buChar char="•"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  <a:defRPr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6f41100ec4_1_390"/>
          <p:cNvSpPr txBox="1"/>
          <p:nvPr>
            <p:ph idx="1" type="body"/>
          </p:nvPr>
        </p:nvSpPr>
        <p:spPr>
          <a:xfrm>
            <a:off x="1257300" y="2537460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Font typeface="Arial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Arial"/>
              <a:buChar char="•"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Arial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Arial"/>
              <a:buChar char="•"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sp>
        <p:nvSpPr>
          <p:cNvPr id="32" name="Google Shape;32;g26f41100ec4_1_390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26f41100ec4_1_390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6f41100ec4_1_422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g26f41100ec4_1_422"/>
          <p:cNvSpPr/>
          <p:nvPr>
            <p:ph idx="2" type="pic"/>
          </p:nvPr>
        </p:nvSpPr>
        <p:spPr>
          <a:xfrm>
            <a:off x="1257300" y="3384152"/>
            <a:ext cx="4988400" cy="228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g26f41100ec4_1_422"/>
          <p:cNvSpPr txBox="1"/>
          <p:nvPr>
            <p:ph idx="1" type="body"/>
          </p:nvPr>
        </p:nvSpPr>
        <p:spPr>
          <a:xfrm>
            <a:off x="1257298" y="6002283"/>
            <a:ext cx="49884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38" name="Google Shape;38;g26f41100ec4_1_422"/>
          <p:cNvSpPr txBox="1"/>
          <p:nvPr>
            <p:ph idx="3" type="body"/>
          </p:nvPr>
        </p:nvSpPr>
        <p:spPr>
          <a:xfrm>
            <a:off x="6648228" y="6002283"/>
            <a:ext cx="49914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g26f41100ec4_1_422"/>
          <p:cNvSpPr txBox="1"/>
          <p:nvPr>
            <p:ph idx="4" type="body"/>
          </p:nvPr>
        </p:nvSpPr>
        <p:spPr>
          <a:xfrm>
            <a:off x="12039170" y="6002282"/>
            <a:ext cx="49914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40" name="Google Shape;40;g26f41100ec4_1_422"/>
          <p:cNvSpPr/>
          <p:nvPr>
            <p:ph idx="5" type="pic"/>
          </p:nvPr>
        </p:nvSpPr>
        <p:spPr>
          <a:xfrm>
            <a:off x="6648234" y="3384542"/>
            <a:ext cx="4991400" cy="22842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g26f41100ec4_1_422"/>
          <p:cNvSpPr/>
          <p:nvPr>
            <p:ph idx="6" type="pic"/>
          </p:nvPr>
        </p:nvSpPr>
        <p:spPr>
          <a:xfrm>
            <a:off x="12039168" y="3384542"/>
            <a:ext cx="4991400" cy="22842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g26f41100ec4_1_422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g26f41100ec4_1_263"/>
          <p:cNvGrpSpPr/>
          <p:nvPr/>
        </p:nvGrpSpPr>
        <p:grpSpPr>
          <a:xfrm>
            <a:off x="7823137" y="-3151344"/>
            <a:ext cx="12576605" cy="16275605"/>
            <a:chOff x="3946487" y="-2045539"/>
            <a:chExt cx="8193228" cy="10603000"/>
          </a:xfrm>
        </p:grpSpPr>
        <p:pic>
          <p:nvPicPr>
            <p:cNvPr id="45" name="Google Shape;45;g26f41100ec4_1_26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g26f41100ec4_1_263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g26f41100ec4_1_263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48" name="Google Shape;48;g26f41100ec4_1_26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" name="Google Shape;49;g26f41100ec4_1_26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" name="Google Shape;50;g26f41100ec4_1_263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g26f41100ec4_1_263"/>
          <p:cNvSpPr txBox="1"/>
          <p:nvPr>
            <p:ph idx="1" type="body"/>
          </p:nvPr>
        </p:nvSpPr>
        <p:spPr>
          <a:xfrm>
            <a:off x="1398662" y="3646392"/>
            <a:ext cx="7745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52" name="Google Shape;52;g26f41100ec4_1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92" y="9478538"/>
            <a:ext cx="2796403" cy="97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f41100ec4_1_273"/>
          <p:cNvSpPr txBox="1"/>
          <p:nvPr>
            <p:ph idx="1" type="body"/>
          </p:nvPr>
        </p:nvSpPr>
        <p:spPr>
          <a:xfrm>
            <a:off x="1257300" y="3821429"/>
            <a:ext cx="7772400" cy="5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Char char="•"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sp>
        <p:nvSpPr>
          <p:cNvPr id="55" name="Google Shape;55;g26f41100ec4_1_273"/>
          <p:cNvSpPr txBox="1"/>
          <p:nvPr>
            <p:ph idx="2" type="body"/>
          </p:nvPr>
        </p:nvSpPr>
        <p:spPr>
          <a:xfrm>
            <a:off x="9289952" y="3821429"/>
            <a:ext cx="7772400" cy="5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Char char="•"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sp>
        <p:nvSpPr>
          <p:cNvPr id="56" name="Google Shape;56;g26f41100ec4_1_273"/>
          <p:cNvSpPr txBox="1"/>
          <p:nvPr>
            <p:ph idx="3" type="body"/>
          </p:nvPr>
        </p:nvSpPr>
        <p:spPr>
          <a:xfrm>
            <a:off x="1259684" y="2521745"/>
            <a:ext cx="77364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7" name="Google Shape;57;g26f41100ec4_1_273"/>
          <p:cNvSpPr txBox="1"/>
          <p:nvPr>
            <p:ph idx="4" type="body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b="1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8" name="Google Shape;58;g26f41100ec4_1_273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g26f41100ec4_1_273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26f41100ec4_1_280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62" name="Google Shape;62;g26f41100ec4_1_28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3" name="Google Shape;63;g26f41100ec4_1_28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4" name="Google Shape;64;g26f41100ec4_1_28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g26f41100ec4_1_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g26f41100ec4_1_2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" name="Google Shape;67;g26f41100ec4_1_28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g26f41100ec4_1_28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9" name="Google Shape;69;g26f41100ec4_1_280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12657328" y="0"/>
            <a:ext cx="5754621" cy="50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6f41100ec4_1_280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g26f41100ec4_1_280"/>
          <p:cNvSpPr txBox="1"/>
          <p:nvPr>
            <p:ph type="title"/>
          </p:nvPr>
        </p:nvSpPr>
        <p:spPr>
          <a:xfrm>
            <a:off x="1247776" y="4157669"/>
            <a:ext cx="157830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  <a:defRPr sz="7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26f41100ec4_1_280"/>
          <p:cNvSpPr txBox="1"/>
          <p:nvPr>
            <p:ph idx="1" type="body"/>
          </p:nvPr>
        </p:nvSpPr>
        <p:spPr>
          <a:xfrm>
            <a:off x="1266824" y="6937773"/>
            <a:ext cx="157542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26f41100ec4_1_293"/>
          <p:cNvGrpSpPr/>
          <p:nvPr/>
        </p:nvGrpSpPr>
        <p:grpSpPr>
          <a:xfrm>
            <a:off x="7823137" y="-3151344"/>
            <a:ext cx="12576605" cy="16275605"/>
            <a:chOff x="3946487" y="-2045539"/>
            <a:chExt cx="8193228" cy="10603000"/>
          </a:xfrm>
        </p:grpSpPr>
        <p:pic>
          <p:nvPicPr>
            <p:cNvPr id="75" name="Google Shape;75;g26f41100ec4_1_29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g26f41100ec4_1_293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g26f41100ec4_1_293"/>
          <p:cNvSpPr txBox="1"/>
          <p:nvPr>
            <p:ph type="title"/>
          </p:nvPr>
        </p:nvSpPr>
        <p:spPr>
          <a:xfrm>
            <a:off x="1257298" y="547689"/>
            <a:ext cx="8010000" cy="4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sz="7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g26f41100ec4_1_293"/>
          <p:cNvSpPr txBox="1"/>
          <p:nvPr>
            <p:ph idx="1" type="body"/>
          </p:nvPr>
        </p:nvSpPr>
        <p:spPr>
          <a:xfrm>
            <a:off x="1257300" y="5411633"/>
            <a:ext cx="80094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572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9pPr>
          </a:lstStyle>
          <a:p/>
        </p:txBody>
      </p:sp>
      <p:grpSp>
        <p:nvGrpSpPr>
          <p:cNvPr id="79" name="Google Shape;79;g26f41100ec4_1_293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80" name="Google Shape;80;g26f41100ec4_1_29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1" name="Google Shape;81;g26f41100ec4_1_29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2" name="Google Shape;82;g26f41100ec4_1_2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g26f41100ec4_1_2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g26f41100ec4_1_2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Google Shape;85;g26f41100ec4_1_29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g26f41100ec4_1_29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7" name="Google Shape;87;g26f41100ec4_1_29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26f41100ec4_1_253"/>
          <p:cNvGrpSpPr/>
          <p:nvPr/>
        </p:nvGrpSpPr>
        <p:grpSpPr>
          <a:xfrm>
            <a:off x="0" y="9594698"/>
            <a:ext cx="18288000" cy="706161"/>
            <a:chOff x="0" y="6396465"/>
            <a:chExt cx="9144000" cy="470774"/>
          </a:xfrm>
        </p:grpSpPr>
        <p:sp>
          <p:nvSpPr>
            <p:cNvPr id="11" name="Google Shape;11;g26f41100ec4_1_25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" name="Google Shape;12;g26f41100ec4_1_25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" name="Google Shape;13;g26f41100ec4_1_253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g26f41100ec4_1_253"/>
          <p:cNvCxnSpPr/>
          <p:nvPr/>
        </p:nvCxnSpPr>
        <p:spPr>
          <a:xfrm>
            <a:off x="0" y="2017790"/>
            <a:ext cx="18288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" name="Google Shape;15;g26f41100ec4_1_253"/>
          <p:cNvCxnSpPr/>
          <p:nvPr/>
        </p:nvCxnSpPr>
        <p:spPr>
          <a:xfrm>
            <a:off x="0" y="2017790"/>
            <a:ext cx="18288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g26f41100ec4_1_253"/>
          <p:cNvSpPr txBox="1"/>
          <p:nvPr>
            <p:ph idx="1" type="body"/>
          </p:nvPr>
        </p:nvSpPr>
        <p:spPr>
          <a:xfrm>
            <a:off x="1257300" y="2537460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>
            <a:lvl1pPr indent="-5334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00000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82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72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18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33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33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26f41100ec4_1_253"/>
          <p:cNvSpPr txBox="1"/>
          <p:nvPr>
            <p:ph type="title"/>
          </p:nvPr>
        </p:nvSpPr>
        <p:spPr>
          <a:xfrm>
            <a:off x="1257300" y="0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Helvetica Neue"/>
              <a:buNone/>
              <a:defRPr b="0" i="0" sz="7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" name="Google Shape;18;g26f41100ec4_1_2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1690" y="9427959"/>
            <a:ext cx="3008277" cy="104671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hyperlink" Target="http://drive.google.com/file/d/14ylvuGr_GxmDrc0V_MIPGv9A_wuc9cL8/view" TargetMode="External"/><Relationship Id="rId6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Yaxvg8OfeCBkY3lLh3xNnr4uoqm9zlVL/view" TargetMode="External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pF9ndfEtl77zRXM6b14hHMcMOd9Y4RAD/view" TargetMode="External"/><Relationship Id="rId4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90S_BEjK40zuEPbK7dWvLJccykRgPD1g/view" TargetMode="External"/><Relationship Id="rId4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gif"/><Relationship Id="rId5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sagarvarandekar/macroeconomic-factors-affecting-us-housing-prices" TargetMode="External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/>
          <p:nvPr/>
        </p:nvSpPr>
        <p:spPr>
          <a:xfrm>
            <a:off x="1274089" y="4442230"/>
            <a:ext cx="813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1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"/>
          <p:cNvSpPr txBox="1"/>
          <p:nvPr/>
        </p:nvSpPr>
        <p:spPr>
          <a:xfrm>
            <a:off x="616012" y="3727488"/>
            <a:ext cx="8135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99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"/>
          <p:cNvSpPr txBox="1"/>
          <p:nvPr/>
        </p:nvSpPr>
        <p:spPr>
          <a:xfrm>
            <a:off x="3263100" y="7963125"/>
            <a:ext cx="117618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8"/>
              <a:buFont typeface="Arial"/>
              <a:buNone/>
            </a:pPr>
            <a:r>
              <a:rPr b="1" i="0" lang="en-US" sz="2858" u="none" cap="none" strike="noStrike">
                <a:solidFill>
                  <a:srgbClr val="080D1A"/>
                </a:solidFill>
                <a:latin typeface="Arial"/>
                <a:ea typeface="Arial"/>
                <a:cs typeface="Arial"/>
                <a:sym typeface="Arial"/>
              </a:rPr>
              <a:t>Jason Chandra, Joselo Pena Contreras, </a:t>
            </a:r>
            <a:r>
              <a:rPr b="1" lang="en-US" sz="2858">
                <a:solidFill>
                  <a:srgbClr val="080D1A"/>
                </a:solidFill>
              </a:rPr>
              <a:t>Nanxi (Nancy) Gu</a:t>
            </a:r>
            <a:endParaRPr b="0" i="0" sz="25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"/>
          <p:cNvSpPr txBox="1"/>
          <p:nvPr>
            <p:ph idx="1" type="subTitle"/>
          </p:nvPr>
        </p:nvSpPr>
        <p:spPr>
          <a:xfrm>
            <a:off x="623400" y="6377913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00"/>
              <a:buNone/>
            </a:pPr>
            <a:r>
              <a:rPr b="1" lang="en-US"/>
              <a:t>Team 4: TBT - The Best Team</a:t>
            </a:r>
            <a:endParaRPr b="1"/>
          </a:p>
        </p:txBody>
      </p:sp>
      <p:sp>
        <p:nvSpPr>
          <p:cNvPr id="269" name="Google Shape;269;p1"/>
          <p:cNvSpPr txBox="1"/>
          <p:nvPr>
            <p:ph type="ctrTitle"/>
          </p:nvPr>
        </p:nvSpPr>
        <p:spPr>
          <a:xfrm>
            <a:off x="623392" y="1948038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</a:pPr>
            <a:r>
              <a:rPr b="1" lang="en-US" sz="8560"/>
              <a:t>Using US Macro-Economic Factors data to predict CSUSHPISA (Case-Shiller U.S. National Home Price Index)</a:t>
            </a:r>
            <a:endParaRPr b="1" sz="8560"/>
          </a:p>
        </p:txBody>
      </p:sp>
      <p:sp>
        <p:nvSpPr>
          <p:cNvPr id="270" name="Google Shape;270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1" title="Simple house vector clip art image | Free SVG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439400" y="159675"/>
            <a:ext cx="9409200" cy="9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a19ff62d3_2_509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US" sz="4000">
                <a:solidFill>
                  <a:srgbClr val="080D1A"/>
                </a:solidFill>
              </a:rPr>
              <a:t>Build a pipeline using Databricks MLFlow to train a machine learning model using the train dataset (use AutoML to refine the category of algorithms).</a:t>
            </a:r>
            <a:endParaRPr sz="4000"/>
          </a:p>
        </p:txBody>
      </p:sp>
      <p:sp>
        <p:nvSpPr>
          <p:cNvPr id="403" name="Google Shape;403;g27a19ff62d3_2_509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27a19ff62d3_2_509"/>
          <p:cNvSpPr txBox="1"/>
          <p:nvPr>
            <p:ph idx="1" type="body"/>
          </p:nvPr>
        </p:nvSpPr>
        <p:spPr>
          <a:xfrm>
            <a:off x="744350" y="2300350"/>
            <a:ext cx="8353500" cy="7155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Splitting: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dataset into training (60%), validation (20%), and test (20%) sets based on time order.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Engineering: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lagged versions of the target variable to use as a new feature</a:t>
            </a:r>
            <a:endParaRPr b="1"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Creation: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pipeline for validation dataset transformation and early stopping.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Included column selector and preprocessor.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Training with AutoML: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the objective function for hyperparameter optimization with </a:t>
            </a:r>
            <a:r>
              <a:rPr lang="en-US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hyperopt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an MLflow run, configured regressor with specific hyperparameters.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Enabled MLflow's autologging for inputs, metrics, parameters, and models.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Fitting and Early Stopping: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the model on the training dataset.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early stopping based on validation dataset performance.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and Logging: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Evaluated and logged RMSE and other metrics for training, validation, and test sets using MLflow.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Hyperparameter Optimization: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lang="en-US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hyperopt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's </a:t>
            </a:r>
            <a:r>
              <a:rPr lang="en-US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fmin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 with </a:t>
            </a:r>
            <a:r>
              <a:rPr lang="en-US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tpe.suggest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algorithm to optimize hyperparameters.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 the best model based on validation RMSE.</a:t>
            </a:r>
            <a:endParaRPr sz="2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pic>
        <p:nvPicPr>
          <p:cNvPr id="405" name="Google Shape;405;g27a19ff62d3_2_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375" y="4600700"/>
            <a:ext cx="7429875" cy="44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7a19ff62d3_2_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250" y="2300350"/>
            <a:ext cx="4962135" cy="19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a19ff62d3_2_535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AutoML results and the chosen algorithm from Databricks</a:t>
            </a:r>
            <a:endParaRPr sz="4000"/>
          </a:p>
        </p:txBody>
      </p:sp>
      <p:sp>
        <p:nvSpPr>
          <p:cNvPr id="413" name="Google Shape;413;g27a19ff62d3_2_535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27a19ff62d3_2_535"/>
          <p:cNvSpPr txBox="1"/>
          <p:nvPr>
            <p:ph idx="1" type="body"/>
          </p:nvPr>
        </p:nvSpPr>
        <p:spPr>
          <a:xfrm>
            <a:off x="363150" y="7378975"/>
            <a:ext cx="6243900" cy="1988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ts val="1900"/>
              <a:buChar char="•"/>
            </a:pPr>
            <a:r>
              <a:rPr lang="en-US" sz="1900">
                <a:solidFill>
                  <a:srgbClr val="2D3B45"/>
                </a:solidFill>
                <a:highlight>
                  <a:srgbClr val="FFFFFF"/>
                </a:highlight>
              </a:rPr>
              <a:t>Utilized Databricks’ Experiments - AutoML section - this is a </a:t>
            </a:r>
            <a:r>
              <a:rPr b="1" lang="en-US" sz="1900">
                <a:solidFill>
                  <a:srgbClr val="2D3B45"/>
                </a:solidFill>
                <a:highlight>
                  <a:srgbClr val="FFFFFF"/>
                </a:highlight>
              </a:rPr>
              <a:t>no-code </a:t>
            </a:r>
            <a:r>
              <a:rPr lang="en-US" sz="1900">
                <a:solidFill>
                  <a:srgbClr val="2D3B45"/>
                </a:solidFill>
                <a:highlight>
                  <a:srgbClr val="FFFFFF"/>
                </a:highlight>
              </a:rPr>
              <a:t>solution.</a:t>
            </a:r>
            <a:endParaRPr sz="19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900"/>
              <a:buChar char="•"/>
            </a:pPr>
            <a:r>
              <a:rPr lang="en-US" sz="1900">
                <a:solidFill>
                  <a:srgbClr val="2D3B45"/>
                </a:solidFill>
                <a:highlight>
                  <a:srgbClr val="FFFFFF"/>
                </a:highlight>
              </a:rPr>
              <a:t>User inputs target column, evaluation metric, date column, timeout time.</a:t>
            </a:r>
            <a:endParaRPr sz="19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900"/>
              <a:buChar char="•"/>
            </a:pPr>
            <a:r>
              <a:rPr lang="en-US" sz="1900">
                <a:solidFill>
                  <a:srgbClr val="2D3B45"/>
                </a:solidFill>
                <a:highlight>
                  <a:srgbClr val="FFFFFF"/>
                </a:highlight>
              </a:rPr>
              <a:t>Optimal model sorted by lowest RMSE.</a:t>
            </a:r>
            <a:endParaRPr sz="19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415" name="Google Shape;415;g27a19ff62d3_2_535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g27a19ff62d3_2_535"/>
          <p:cNvSpPr/>
          <p:nvPr/>
        </p:nvSpPr>
        <p:spPr>
          <a:xfrm>
            <a:off x="6711120" y="5049200"/>
            <a:ext cx="1103400" cy="94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49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7a19ff62d3_2_535"/>
          <p:cNvSpPr txBox="1"/>
          <p:nvPr>
            <p:ph idx="1" type="body"/>
          </p:nvPr>
        </p:nvSpPr>
        <p:spPr>
          <a:xfrm>
            <a:off x="7814525" y="2644375"/>
            <a:ext cx="4416300" cy="54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2D3B45"/>
                </a:solidFill>
                <a:highlight>
                  <a:srgbClr val="FFFFFF"/>
                </a:highlight>
              </a:rPr>
              <a:t>WINNING MODEL</a:t>
            </a:r>
            <a:endParaRPr b="1" sz="2500" u="sng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418" name="Google Shape;418;g27a19ff62d3_2_535"/>
          <p:cNvSpPr txBox="1"/>
          <p:nvPr>
            <p:ph idx="1" type="body"/>
          </p:nvPr>
        </p:nvSpPr>
        <p:spPr>
          <a:xfrm>
            <a:off x="7814525" y="3429000"/>
            <a:ext cx="4416300" cy="5961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Winning Model: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i="1" lang="en-US" sz="2000">
                <a:solidFill>
                  <a:schemeClr val="dk1"/>
                </a:solidFill>
              </a:rPr>
              <a:t>Model Type: XGBoost Regressor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Key Hyperparameters: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learning_rate</a:t>
            </a:r>
            <a:r>
              <a:rPr lang="en-US" sz="2000">
                <a:solidFill>
                  <a:schemeClr val="dk1"/>
                </a:solidFill>
              </a:rPr>
              <a:t>: 0.4876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max_depth</a:t>
            </a:r>
            <a:r>
              <a:rPr lang="en-US" sz="2000">
                <a:solidFill>
                  <a:schemeClr val="dk1"/>
                </a:solidFill>
              </a:rPr>
              <a:t>: 6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min_child_weight</a:t>
            </a:r>
            <a:r>
              <a:rPr lang="en-US" sz="2000">
                <a:solidFill>
                  <a:schemeClr val="dk1"/>
                </a:solidFill>
              </a:rPr>
              <a:t>: 3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n_estimators</a:t>
            </a:r>
            <a:r>
              <a:rPr lang="en-US" sz="2000">
                <a:solidFill>
                  <a:schemeClr val="dk1"/>
                </a:solidFill>
              </a:rPr>
              <a:t>: 2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subsample</a:t>
            </a:r>
            <a:r>
              <a:rPr lang="en-US" sz="2000">
                <a:solidFill>
                  <a:schemeClr val="dk1"/>
                </a:solidFill>
              </a:rPr>
              <a:t>: 0.4610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88038"/>
                </a:solidFill>
              </a:rPr>
              <a:t>colsample_bytree</a:t>
            </a:r>
            <a:r>
              <a:rPr lang="en-US" sz="2000">
                <a:solidFill>
                  <a:schemeClr val="dk1"/>
                </a:solidFill>
              </a:rPr>
              <a:t>: 0.6866</a:t>
            </a:r>
            <a:endParaRPr sz="20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Model Performance (RMSE):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Training RMSE: 0.1917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Validation RMSE: 0.2943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Test RMSE: 0.1650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19" name="Google Shape;419;g27a19ff62d3_2_535"/>
          <p:cNvSpPr txBox="1"/>
          <p:nvPr>
            <p:ph idx="1" type="body"/>
          </p:nvPr>
        </p:nvSpPr>
        <p:spPr>
          <a:xfrm>
            <a:off x="13449875" y="2644375"/>
            <a:ext cx="4416300" cy="547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2D3B45"/>
                </a:solidFill>
                <a:highlight>
                  <a:srgbClr val="FFFFFF"/>
                </a:highlight>
              </a:rPr>
              <a:t>SHAP Evaluation</a:t>
            </a:r>
            <a:endParaRPr b="1" sz="2500" u="sng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420" name="Google Shape;420;g27a19ff62d3_2_535"/>
          <p:cNvSpPr/>
          <p:nvPr/>
        </p:nvSpPr>
        <p:spPr>
          <a:xfrm>
            <a:off x="12368320" y="4980475"/>
            <a:ext cx="1103400" cy="94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49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27a19ff62d3_2_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295" y="3850588"/>
            <a:ext cx="4511480" cy="397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7a19ff62d3_2_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40800"/>
            <a:ext cx="6454650" cy="49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a19ff62d3_2_517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Deploying the model for inference</a:t>
            </a:r>
            <a:endParaRPr sz="4000"/>
          </a:p>
        </p:txBody>
      </p:sp>
      <p:sp>
        <p:nvSpPr>
          <p:cNvPr id="429" name="Google Shape;429;g27a19ff62d3_2_51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g27a19ff62d3_2_517"/>
          <p:cNvSpPr txBox="1"/>
          <p:nvPr>
            <p:ph idx="1" type="body"/>
          </p:nvPr>
        </p:nvSpPr>
        <p:spPr>
          <a:xfrm>
            <a:off x="205950" y="7971375"/>
            <a:ext cx="17876100" cy="147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b="1" lang="en-US" sz="1500">
                <a:solidFill>
                  <a:schemeClr val="dk1"/>
                </a:solidFill>
              </a:rPr>
              <a:t>Batch Processing - We are using batch inference to apply our deployed model to large datasets in a single run. </a:t>
            </a:r>
            <a:endParaRPr b="1" sz="15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200">
                <a:solidFill>
                  <a:schemeClr val="dk1"/>
                </a:solidFill>
              </a:rPr>
              <a:t>Model Deployment:</a:t>
            </a:r>
            <a:r>
              <a:rPr lang="en-US" sz="1200">
                <a:solidFill>
                  <a:schemeClr val="dk1"/>
                </a:solidFill>
              </a:rPr>
              <a:t> The model is loaded from MLflow using </a:t>
            </a:r>
            <a:r>
              <a:rPr lang="en-US" sz="1200">
                <a:solidFill>
                  <a:srgbClr val="188038"/>
                </a:solidFill>
              </a:rPr>
              <a:t>model_uri = f"models:/{model_name}/1"</a:t>
            </a:r>
            <a:r>
              <a:rPr lang="en-US" sz="1200">
                <a:solidFill>
                  <a:schemeClr val="dk1"/>
                </a:solidFill>
              </a:rPr>
              <a:t>, ensuring it's ready for inference with the correct environment.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200">
                <a:solidFill>
                  <a:schemeClr val="dk1"/>
                </a:solidFill>
              </a:rPr>
              <a:t>Input Data Setup</a:t>
            </a:r>
            <a:r>
              <a:rPr lang="en-US" sz="1200">
                <a:solidFill>
                  <a:schemeClr val="dk1"/>
                </a:solidFill>
              </a:rPr>
              <a:t>: Input data is loaded into a Spark DataFrame with </a:t>
            </a:r>
            <a:r>
              <a:rPr lang="en-US" sz="1200">
                <a:solidFill>
                  <a:srgbClr val="188038"/>
                </a:solidFill>
              </a:rPr>
              <a:t>table = spark.table(input_table_name)</a:t>
            </a:r>
            <a:r>
              <a:rPr lang="en-US" sz="1200">
                <a:solidFill>
                  <a:schemeClr val="dk1"/>
                </a:solidFill>
              </a:rPr>
              <a:t>, preparing the batch data for processing.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200">
                <a:solidFill>
                  <a:schemeClr val="dk1"/>
                </a:solidFill>
              </a:rPr>
              <a:t>Running Inference:</a:t>
            </a:r>
            <a:r>
              <a:rPr lang="en-US" sz="1200">
                <a:solidFill>
                  <a:schemeClr val="dk1"/>
                </a:solidFill>
              </a:rPr>
              <a:t> A Spark UDF is created for predictions using </a:t>
            </a:r>
            <a:r>
              <a:rPr lang="en-US" sz="1200">
                <a:solidFill>
                  <a:srgbClr val="188038"/>
                </a:solidFill>
              </a:rPr>
              <a:t>predict = mlflow.pyfunc.spark_udf(spark, model_uri, result_type="double")</a:t>
            </a:r>
            <a:r>
              <a:rPr lang="en-US" sz="1200">
                <a:solidFill>
                  <a:schemeClr val="dk1"/>
                </a:solidFill>
              </a:rPr>
              <a:t>, and applied to the DataFrame with </a:t>
            </a:r>
            <a:r>
              <a:rPr lang="en-US" sz="1200">
                <a:solidFill>
                  <a:srgbClr val="188038"/>
                </a:solidFill>
              </a:rPr>
              <a:t>output_df = table.withColumn("prediction", predict(struct(*table.columns)))</a:t>
            </a:r>
            <a:r>
              <a:rPr lang="en-U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n-US" sz="1200">
                <a:solidFill>
                  <a:schemeClr val="dk1"/>
                </a:solidFill>
              </a:rPr>
              <a:t>Saving Predictions: </a:t>
            </a:r>
            <a:r>
              <a:rPr lang="en-US" sz="1200">
                <a:solidFill>
                  <a:schemeClr val="dk1"/>
                </a:solidFill>
              </a:rPr>
              <a:t>The predictions are saved to the specified path with </a:t>
            </a:r>
            <a:r>
              <a:rPr lang="en-US" sz="1200">
                <a:solidFill>
                  <a:srgbClr val="188038"/>
                </a:solidFill>
              </a:rPr>
              <a:t>output_df.write.mode("overwrite").save(output_table_path)</a:t>
            </a:r>
            <a:r>
              <a:rPr lang="en-US" sz="1200">
                <a:solidFill>
                  <a:schemeClr val="dk1"/>
                </a:solidFill>
              </a:rPr>
              <a:t>, confirming successful inference.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31" name="Google Shape;431;g27a19ff62d3_2_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338" y="2087500"/>
            <a:ext cx="12531620" cy="10157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7a19ff62d3_2_517"/>
          <p:cNvSpPr/>
          <p:nvPr/>
        </p:nvSpPr>
        <p:spPr>
          <a:xfrm rot="5400000">
            <a:off x="8607300" y="3378275"/>
            <a:ext cx="773700" cy="421800"/>
          </a:xfrm>
          <a:prstGeom prst="rightArrow">
            <a:avLst>
              <a:gd fmla="val 50000" name="adj1"/>
              <a:gd fmla="val 51198" name="adj2"/>
            </a:avLst>
          </a:prstGeom>
          <a:solidFill>
            <a:srgbClr val="1A949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7a19ff62d3_2_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75" y="4456450"/>
            <a:ext cx="8095674" cy="270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7a19ff62d3_2_517" title="Vidyard-8Z7TCy7vbpvM5wYHBK2yzP-hls-142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250" y="3983699"/>
            <a:ext cx="7225750" cy="36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a19ff62d3_2_527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Video Demo: </a:t>
            </a:r>
            <a:r>
              <a:rPr b="1" lang="en-US" sz="4000">
                <a:solidFill>
                  <a:srgbClr val="080D1A"/>
                </a:solidFill>
              </a:rPr>
              <a:t>Using the test data with the deployed model and validate the results (metric) and model monitoring.</a:t>
            </a:r>
            <a:endParaRPr b="1" sz="4000">
              <a:solidFill>
                <a:srgbClr val="080D1A"/>
              </a:solidFill>
            </a:endParaRPr>
          </a:p>
        </p:txBody>
      </p:sp>
      <p:sp>
        <p:nvSpPr>
          <p:cNvPr id="441" name="Google Shape;441;g27a19ff62d3_2_52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g27a19ff62d3_2_527"/>
          <p:cNvSpPr txBox="1"/>
          <p:nvPr>
            <p:ph idx="1" type="body"/>
          </p:nvPr>
        </p:nvSpPr>
        <p:spPr>
          <a:xfrm>
            <a:off x="10595775" y="2239525"/>
            <a:ext cx="6921300" cy="6998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Running Model Evaluation with EvidentlyAI</a:t>
            </a:r>
            <a:r>
              <a:rPr lang="en-US" sz="2000">
                <a:solidFill>
                  <a:schemeClr val="dk1"/>
                </a:solidFill>
              </a:rPr>
              <a:t>: Utilized the EvidentlyAI library to create a regression performance report.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Loading the Reference Data: </a:t>
            </a:r>
            <a:r>
              <a:rPr lang="en-US" sz="2000">
                <a:solidFill>
                  <a:schemeClr val="dk1"/>
                </a:solidFill>
              </a:rPr>
              <a:t>Loaded the test dataset from the </a:t>
            </a:r>
            <a:r>
              <a:rPr lang="en-US" sz="2000">
                <a:solidFill>
                  <a:srgbClr val="188038"/>
                </a:solidFill>
              </a:rPr>
              <a:t>hive_metastore.output.output_df</a:t>
            </a:r>
            <a:r>
              <a:rPr lang="en-US" sz="2000">
                <a:solidFill>
                  <a:schemeClr val="dk1"/>
                </a:solidFill>
              </a:rPr>
              <a:t> table into a Spark DataFrame;</a:t>
            </a:r>
            <a:r>
              <a:rPr b="1" lang="en-US" sz="2000">
                <a:solidFill>
                  <a:schemeClr val="dk1"/>
                </a:solidFill>
              </a:rPr>
              <a:t> Model Performance Mapping:</a:t>
            </a:r>
            <a:r>
              <a:rPr lang="en-US" sz="2000">
                <a:solidFill>
                  <a:schemeClr val="dk1"/>
                </a:solidFill>
              </a:rPr>
              <a:t> Defined the target variable (CSUSHPISA_Growth_) and the prediction column (prediction) to align with the model's output.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Monitoring Results: </a:t>
            </a:r>
            <a:r>
              <a:rPr lang="en-US" sz="2000">
                <a:solidFill>
                  <a:schemeClr val="dk1"/>
                </a:solidFill>
              </a:rPr>
              <a:t>Executed the performance report, which confirmed that the test RMSE of</a:t>
            </a:r>
            <a:r>
              <a:rPr b="1" lang="en-US" sz="2000">
                <a:solidFill>
                  <a:schemeClr val="dk1"/>
                </a:solidFill>
              </a:rPr>
              <a:t> 0.1650</a:t>
            </a:r>
            <a:r>
              <a:rPr lang="en-US" sz="2000">
                <a:solidFill>
                  <a:schemeClr val="dk1"/>
                </a:solidFill>
              </a:rPr>
              <a:t> was consistent with previous evaluations.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>
                <a:solidFill>
                  <a:schemeClr val="dk1"/>
                </a:solidFill>
              </a:rPr>
              <a:t>This validated that the deployed model maintained its performance in the test environment, ensuring reliability and accuracy.</a:t>
            </a:r>
            <a:endParaRPr sz="2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43" name="Google Shape;443;g27a19ff62d3_2_527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g27a19ff62d3_2_527" title="Model-Monitoring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5" y="2768777"/>
            <a:ext cx="9808450" cy="56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a19ff62d3_2_555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Change at least 2 feature values of the test dataset (you can put in random values or swap 2 features).</a:t>
            </a:r>
            <a:endParaRPr sz="4000"/>
          </a:p>
        </p:txBody>
      </p:sp>
      <p:sp>
        <p:nvSpPr>
          <p:cNvPr id="451" name="Google Shape;451;g27a19ff62d3_2_555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g27a19ff62d3_2_555"/>
          <p:cNvSpPr txBox="1"/>
          <p:nvPr>
            <p:ph idx="1" type="body"/>
          </p:nvPr>
        </p:nvSpPr>
        <p:spPr>
          <a:xfrm>
            <a:off x="9120450" y="2449525"/>
            <a:ext cx="9167400" cy="3046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b="1" lang="en-US" sz="2300">
                <a:solidFill>
                  <a:schemeClr val="dk1"/>
                </a:solidFill>
              </a:rPr>
              <a:t>The Change in Dataset: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arenR"/>
            </a:pPr>
            <a:r>
              <a:rPr b="1" lang="en-US" sz="2300">
                <a:solidFill>
                  <a:schemeClr val="dk1"/>
                </a:solidFill>
              </a:rPr>
              <a:t>Replaced the "Unemployment Rate" column's values with random numbers from a normal distribution centered around 20.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arenR"/>
            </a:pPr>
            <a:r>
              <a:rPr b="1" lang="en-US" sz="2300">
                <a:solidFill>
                  <a:schemeClr val="dk1"/>
                </a:solidFill>
              </a:rPr>
              <a:t>Replaced the "Corporate Bond Yield" column's values with random numbers uniformly distributed between 10 and 11.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453" name="Google Shape;453;g27a19ff62d3_2_555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g27a19ff62d3_2_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138" y="6807900"/>
            <a:ext cx="8490024" cy="2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7a19ff62d3_2_555" title="Unemployment Rate | A word cloud featuring &quot;Unemployment Rat… | Flick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75" y="3727525"/>
            <a:ext cx="8490024" cy="427154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7a19ff62d3_2_555"/>
          <p:cNvSpPr/>
          <p:nvPr/>
        </p:nvSpPr>
        <p:spPr>
          <a:xfrm rot="5400000">
            <a:off x="13317300" y="5941213"/>
            <a:ext cx="773700" cy="421800"/>
          </a:xfrm>
          <a:prstGeom prst="rightArrow">
            <a:avLst>
              <a:gd fmla="val 50000" name="adj1"/>
              <a:gd fmla="val 51198" name="adj2"/>
            </a:avLst>
          </a:prstGeom>
          <a:solidFill>
            <a:srgbClr val="1A949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a19ff62d3_2_564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US" sz="3400">
                <a:solidFill>
                  <a:srgbClr val="080D1A"/>
                </a:solidFill>
              </a:rPr>
              <a:t>Video Demo (Part 1): Use the "changed" test data with the deployed model and validate the results (metric) and verify observation with model monitoring.</a:t>
            </a:r>
            <a:endParaRPr sz="3400"/>
          </a:p>
        </p:txBody>
      </p:sp>
      <p:sp>
        <p:nvSpPr>
          <p:cNvPr id="463" name="Google Shape;463;g27a19ff62d3_2_564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27a19ff62d3_2_564"/>
          <p:cNvSpPr txBox="1"/>
          <p:nvPr>
            <p:ph idx="1" type="body"/>
          </p:nvPr>
        </p:nvSpPr>
        <p:spPr>
          <a:xfrm>
            <a:off x="11214800" y="3469263"/>
            <a:ext cx="6611700" cy="402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b="1" lang="en-US" sz="2000" u="sng">
                <a:solidFill>
                  <a:schemeClr val="dk1"/>
                </a:solidFill>
              </a:rPr>
              <a:t>Data Drift &amp; Monitoring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Data stability report </a:t>
            </a:r>
            <a:r>
              <a:rPr b="1" lang="en-US" sz="2000">
                <a:solidFill>
                  <a:schemeClr val="dk1"/>
                </a:solidFill>
              </a:rPr>
              <a:t>and </a:t>
            </a:r>
            <a:r>
              <a:rPr lang="en-US" sz="2000">
                <a:solidFill>
                  <a:schemeClr val="dk1"/>
                </a:solidFill>
              </a:rPr>
              <a:t>data drift input showcases drift </a:t>
            </a:r>
            <a:r>
              <a:rPr lang="en-US" sz="2000">
                <a:solidFill>
                  <a:schemeClr val="dk1"/>
                </a:solidFill>
              </a:rPr>
              <a:t>detected for both ‘unemployment rate’ &amp; ‘corporate bond’ yield.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 u="sng">
                <a:solidFill>
                  <a:schemeClr val="dk1"/>
                </a:solidFill>
              </a:rPr>
              <a:t>Data stability:</a:t>
            </a:r>
            <a:endParaRPr b="1" sz="2000" u="sng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Mean value stability and Out-of-range values flagged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 u="sng">
                <a:solidFill>
                  <a:schemeClr val="dk1"/>
                </a:solidFill>
              </a:rPr>
              <a:t>Data drift:</a:t>
            </a:r>
            <a:endParaRPr b="1" sz="2000" u="sng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‘unemployment rate’ &amp; ‘corporate bond’ detected.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However, </a:t>
            </a:r>
            <a:r>
              <a:rPr b="1" lang="en-US" sz="2000">
                <a:solidFill>
                  <a:schemeClr val="dk1"/>
                </a:solidFill>
              </a:rPr>
              <a:t>target variable drift </a:t>
            </a:r>
            <a:r>
              <a:rPr lang="en-US" sz="2000">
                <a:solidFill>
                  <a:schemeClr val="dk1"/>
                </a:solidFill>
              </a:rPr>
              <a:t>not detected.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5" name="Google Shape;465;g27a19ff62d3_2_564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6" name="Google Shape;466;g27a19ff62d3_2_564" title="DataDrift-AndMonitor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25" y="2634900"/>
            <a:ext cx="10599699" cy="56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ff06c0bbd_2_17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-US" sz="3400">
                <a:solidFill>
                  <a:srgbClr val="080D1A"/>
                </a:solidFill>
              </a:rPr>
              <a:t>Video Demo (Part 2): Use the "changed" test data with the deployed model and validate the results (metric) and verify observation with model monitoring.</a:t>
            </a:r>
            <a:endParaRPr sz="3400"/>
          </a:p>
        </p:txBody>
      </p:sp>
      <p:sp>
        <p:nvSpPr>
          <p:cNvPr id="473" name="Google Shape;473;g27ff06c0bbd_2_1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g27ff06c0bbd_2_17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5" name="Google Shape;475;g27ff06c0bbd_2_17" title="Performance-Part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50" y="2540100"/>
            <a:ext cx="10482925" cy="57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7ff06c0bbd_2_17"/>
          <p:cNvSpPr txBox="1"/>
          <p:nvPr>
            <p:ph idx="1" type="body"/>
          </p:nvPr>
        </p:nvSpPr>
        <p:spPr>
          <a:xfrm>
            <a:off x="11214800" y="3469263"/>
            <a:ext cx="6611700" cy="402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</a:rPr>
              <a:t>Metric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Increase in MAPE for the current model (2.88e+16) compared to the reference model (2.86e+16) -&gt; Due to the </a:t>
            </a:r>
            <a:r>
              <a:rPr lang="en-US" sz="2000">
                <a:solidFill>
                  <a:schemeClr val="dk1"/>
                </a:solidFill>
              </a:rPr>
              <a:t>shift.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Underestimation: The current model has slightly lower underestimation bias (-0.25) compared to the reference model (-0.28), indicating it tends to underestimate slightly less.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Overestimation: Both models have the same overestimation bias (0.39).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a19ff62d3_2_573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Conclusion and Learnings from Methodology</a:t>
            </a:r>
            <a:endParaRPr sz="4000"/>
          </a:p>
        </p:txBody>
      </p:sp>
      <p:sp>
        <p:nvSpPr>
          <p:cNvPr id="483" name="Google Shape;483;g27a19ff62d3_2_573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g27a19ff62d3_2_573"/>
          <p:cNvSpPr txBox="1"/>
          <p:nvPr/>
        </p:nvSpPr>
        <p:spPr>
          <a:xfrm>
            <a:off x="1828825" y="2573373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Good:</a:t>
            </a:r>
            <a:endParaRPr b="1" sz="3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Efficient Model Training: </a:t>
            </a: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Using Databricks'</a:t>
            </a: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AutoML streamlined the process of model selection and hyperparameter tuning, significantly reducing the time required to identify the best model. </a:t>
            </a:r>
            <a:endParaRPr sz="3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Comprehensive Logging and Evaluation: </a:t>
            </a: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MLflow provided robust tools for logging model metrics, parameters, and artifacts, ensuring traceability and reproducibility of the experiments.</a:t>
            </a:r>
            <a:endParaRPr sz="3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Learnings:</a:t>
            </a:r>
            <a:endParaRPr sz="3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Char char="•"/>
            </a:pP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Databricks' Utility: </a:t>
            </a: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Databricks proved to be a powerful platform for managing and scaling machine learning workflows, offering seamless integration with MLflow for model tracking and hyperparameter optimization.</a:t>
            </a:r>
            <a:endParaRPr sz="3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The Future</a:t>
            </a:r>
            <a:r>
              <a:rPr b="1" lang="en-US"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3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0686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Char char="•"/>
            </a:pPr>
            <a:r>
              <a:rPr b="1" lang="en-US" sz="3700">
                <a:latin typeface="Helvetica Neue"/>
                <a:ea typeface="Helvetica Neue"/>
                <a:cs typeface="Helvetica Neue"/>
                <a:sym typeface="Helvetica Neue"/>
              </a:rPr>
              <a:t>Real-time Monitoring: </a:t>
            </a: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Implementing advanced model monitoring and alerting systems to continuously track model performance in production and detect potential drifts or anomalies.</a:t>
            </a:r>
            <a:endParaRPr sz="3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5" name="Google Shape;485;g27a19ff62d3_2_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25" y="3224575"/>
            <a:ext cx="842225" cy="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7a19ff62d3_2_573" title="Marie Boiseau Boiseau GIF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00" y="5569900"/>
            <a:ext cx="1113075" cy="11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7a19ff62d3_2_573" title="a cartoon character says the future in front of a pink wall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00" y="7593973"/>
            <a:ext cx="1304400" cy="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20a2a7e6b_1_29"/>
          <p:cNvSpPr txBox="1"/>
          <p:nvPr>
            <p:ph idx="1" type="body"/>
          </p:nvPr>
        </p:nvSpPr>
        <p:spPr>
          <a:xfrm>
            <a:off x="1398662" y="3646392"/>
            <a:ext cx="7745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3600"/>
              <a:buNone/>
            </a:pPr>
            <a:r>
              <a:rPr b="1" lang="en-US" sz="8000"/>
              <a:t>Thank you!</a:t>
            </a:r>
            <a:endParaRPr b="1" sz="8000"/>
          </a:p>
        </p:txBody>
      </p:sp>
      <p:sp>
        <p:nvSpPr>
          <p:cNvPr id="494" name="Google Shape;494;g2720a2a7e6b_1_29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1f0de1f79_2_0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g2f1f0de1f79_2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179" l="0" r="0" t="6170"/>
          <a:stretch/>
        </p:blipFill>
        <p:spPr>
          <a:xfrm>
            <a:off x="1257300" y="2955750"/>
            <a:ext cx="4988401" cy="4374600"/>
          </a:xfrm>
          <a:prstGeom prst="rect">
            <a:avLst/>
          </a:prstGeom>
        </p:spPr>
      </p:pic>
      <p:sp>
        <p:nvSpPr>
          <p:cNvPr id="279" name="Google Shape;279;g2f1f0de1f79_2_0"/>
          <p:cNvSpPr txBox="1"/>
          <p:nvPr>
            <p:ph idx="1" type="body"/>
          </p:nvPr>
        </p:nvSpPr>
        <p:spPr>
          <a:xfrm>
            <a:off x="1257298" y="7260483"/>
            <a:ext cx="4988400" cy="1258200"/>
          </a:xfrm>
          <a:prstGeom prst="rect">
            <a:avLst/>
          </a:prstGeom>
        </p:spPr>
        <p:txBody>
          <a:bodyPr anchorCtr="0" anchor="ctr" bIns="91400" lIns="0" spcFirstLastPara="1" rIns="0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US" sz="3000"/>
              <a:t>Joselo Peña Contreras</a:t>
            </a:r>
            <a:endParaRPr sz="3000"/>
          </a:p>
        </p:txBody>
      </p:sp>
      <p:sp>
        <p:nvSpPr>
          <p:cNvPr id="280" name="Google Shape;280;g2f1f0de1f79_2_0"/>
          <p:cNvSpPr txBox="1"/>
          <p:nvPr>
            <p:ph idx="3" type="body"/>
          </p:nvPr>
        </p:nvSpPr>
        <p:spPr>
          <a:xfrm>
            <a:off x="6648228" y="7260483"/>
            <a:ext cx="4991400" cy="1258200"/>
          </a:xfrm>
          <a:prstGeom prst="rect">
            <a:avLst/>
          </a:prstGeom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Jason Chandra</a:t>
            </a:r>
            <a:endParaRPr sz="3000"/>
          </a:p>
        </p:txBody>
      </p:sp>
      <p:sp>
        <p:nvSpPr>
          <p:cNvPr id="281" name="Google Shape;281;g2f1f0de1f79_2_0"/>
          <p:cNvSpPr txBox="1"/>
          <p:nvPr>
            <p:ph idx="4" type="body"/>
          </p:nvPr>
        </p:nvSpPr>
        <p:spPr>
          <a:xfrm>
            <a:off x="12039170" y="7260482"/>
            <a:ext cx="4991400" cy="1258200"/>
          </a:xfrm>
          <a:prstGeom prst="rect">
            <a:avLst/>
          </a:prstGeom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Nancy Gu</a:t>
            </a:r>
            <a:endParaRPr sz="3000"/>
          </a:p>
        </p:txBody>
      </p:sp>
      <p:pic>
        <p:nvPicPr>
          <p:cNvPr id="282" name="Google Shape;282;g2f1f0de1f79_2_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8361" l="0" r="0" t="8361"/>
          <a:stretch/>
        </p:blipFill>
        <p:spPr>
          <a:xfrm>
            <a:off x="6648225" y="2956149"/>
            <a:ext cx="4991400" cy="4374601"/>
          </a:xfrm>
          <a:prstGeom prst="rect">
            <a:avLst/>
          </a:prstGeom>
        </p:spPr>
      </p:pic>
      <p:pic>
        <p:nvPicPr>
          <p:cNvPr id="283" name="Google Shape;283;g2f1f0de1f79_2_0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42150" y="2956200"/>
            <a:ext cx="4991401" cy="4374599"/>
          </a:xfrm>
          <a:prstGeom prst="rect">
            <a:avLst/>
          </a:prstGeom>
        </p:spPr>
      </p:pic>
      <p:sp>
        <p:nvSpPr>
          <p:cNvPr id="284" name="Google Shape;284;g2f1f0de1f79_2_0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3900"/>
              <a:t>TBT - The Best Team</a:t>
            </a:r>
            <a:endParaRPr sz="3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bc7981847_0_17"/>
          <p:cNvSpPr txBox="1"/>
          <p:nvPr/>
        </p:nvSpPr>
        <p:spPr>
          <a:xfrm>
            <a:off x="-2" y="604500"/>
            <a:ext cx="1828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080D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g2cbc7981847_0_17"/>
          <p:cNvSpPr txBox="1"/>
          <p:nvPr/>
        </p:nvSpPr>
        <p:spPr>
          <a:xfrm>
            <a:off x="1741475" y="2241850"/>
            <a:ext cx="10527600" cy="6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(EDA)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AutoML results and the chosen algorithm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monitoring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"change" in the test dataset &amp; results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67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AutoNum type="romanUcPeriod"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</a:t>
            </a: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from the Methodology</a:t>
            </a:r>
            <a:endParaRPr b="0" i="0" sz="2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g2cbc7981847_0_1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180437613_0_37"/>
          <p:cNvSpPr txBox="1"/>
          <p:nvPr/>
        </p:nvSpPr>
        <p:spPr>
          <a:xfrm>
            <a:off x="-2" y="604500"/>
            <a:ext cx="1828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3100" u="none" cap="none" strike="noStrike">
                <a:solidFill>
                  <a:srgbClr val="080D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Statement: </a:t>
            </a:r>
            <a:r>
              <a:rPr b="1" lang="en-US" sz="3100">
                <a:solidFill>
                  <a:srgbClr val="080D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 prediction of household pricing is crucial as it serves as a leading indicator of economic health, influencing central bank policies and investment decisions.</a:t>
            </a:r>
            <a:endParaRPr b="1" i="0" sz="3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g27180437613_0_3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g27180437613_0_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442" r="11450" t="0"/>
          <a:stretch/>
        </p:blipFill>
        <p:spPr>
          <a:xfrm>
            <a:off x="1257302" y="2717807"/>
            <a:ext cx="7582198" cy="60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7180437613_0_37"/>
          <p:cNvSpPr txBox="1"/>
          <p:nvPr>
            <p:ph idx="1" type="body"/>
          </p:nvPr>
        </p:nvSpPr>
        <p:spPr>
          <a:xfrm>
            <a:off x="9448700" y="2395750"/>
            <a:ext cx="81183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Char char="•"/>
            </a:pPr>
            <a:r>
              <a:rPr b="1" lang="en-US" sz="2100">
                <a:solidFill>
                  <a:schemeClr val="dk1"/>
                </a:solidFill>
              </a:rPr>
              <a:t>Importance: </a:t>
            </a:r>
            <a:r>
              <a:rPr lang="en-US" sz="2100">
                <a:solidFill>
                  <a:schemeClr val="dk1"/>
                </a:solidFill>
              </a:rPr>
              <a:t>Accurate prediction of household pricing is crucial as real estate represents a significant portion of national wealth, accounting for 15-18% of global GDP in 2021.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Need/Challenges: </a:t>
            </a:r>
            <a:r>
              <a:rPr lang="en-US" sz="2100">
                <a:solidFill>
                  <a:schemeClr val="dk1"/>
                </a:solidFill>
              </a:rPr>
              <a:t>The housing market's sensitivity to various factors, such as regulatory changes and economic cycles, poses significant challenges to precise forecasting</a:t>
            </a:r>
            <a:r>
              <a:rPr b="1" lang="en-US" sz="2100">
                <a:solidFill>
                  <a:schemeClr val="dk1"/>
                </a:solidFill>
              </a:rPr>
              <a:t>.</a:t>
            </a:r>
            <a:endParaRPr b="1" sz="2100" u="sng">
              <a:solidFill>
                <a:schemeClr val="dk1"/>
              </a:solidFill>
            </a:endParaRPr>
          </a:p>
        </p:txBody>
      </p:sp>
      <p:sp>
        <p:nvSpPr>
          <p:cNvPr id="300" name="Google Shape;300;g27180437613_0_37"/>
          <p:cNvSpPr txBox="1"/>
          <p:nvPr/>
        </p:nvSpPr>
        <p:spPr>
          <a:xfrm>
            <a:off x="205275" y="9123725"/>
            <a:ext cx="13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https://www.nahb.org/news-and-economics/housing-economics/housings-economic-impact/housings-contribution-to-gross-domestic-product</a:t>
            </a:r>
            <a:endParaRPr/>
          </a:p>
        </p:txBody>
      </p:sp>
      <p:sp>
        <p:nvSpPr>
          <p:cNvPr id="301" name="Google Shape;301;g27180437613_0_37"/>
          <p:cNvSpPr txBox="1"/>
          <p:nvPr/>
        </p:nvSpPr>
        <p:spPr>
          <a:xfrm>
            <a:off x="9448700" y="7646225"/>
            <a:ext cx="81183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Implication: Effective prediction models can aid in risk management for investors and enhance government interventions to stabilize the economy during fluctuations.</a:t>
            </a:r>
            <a:endParaRPr b="1"/>
          </a:p>
        </p:txBody>
      </p:sp>
      <p:pic>
        <p:nvPicPr>
          <p:cNvPr id="302" name="Google Shape;302;g2718043761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4400" y="5310600"/>
            <a:ext cx="6746301" cy="2224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a0fa0102f_1_0"/>
          <p:cNvSpPr txBox="1"/>
          <p:nvPr>
            <p:ph type="title"/>
          </p:nvPr>
        </p:nvSpPr>
        <p:spPr>
          <a:xfrm>
            <a:off x="751975" y="0"/>
            <a:ext cx="16278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1" lang="en-US" sz="3900">
                <a:solidFill>
                  <a:srgbClr val="080D1A"/>
                </a:solidFill>
              </a:rPr>
              <a:t>Dataset Overview: </a:t>
            </a:r>
            <a:r>
              <a:rPr b="1" lang="en-US" sz="3900">
                <a:solidFill>
                  <a:srgbClr val="080D1A"/>
                </a:solidFill>
              </a:rPr>
              <a:t>US Macro-Economic Factors data from 2002-2022</a:t>
            </a:r>
            <a:endParaRPr sz="7100"/>
          </a:p>
        </p:txBody>
      </p:sp>
      <p:sp>
        <p:nvSpPr>
          <p:cNvPr id="309" name="Google Shape;309;g27a0fa0102f_1_0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g27a0fa0102f_1_0"/>
          <p:cNvSpPr txBox="1"/>
          <p:nvPr>
            <p:ph idx="1" type="body"/>
          </p:nvPr>
        </p:nvSpPr>
        <p:spPr>
          <a:xfrm>
            <a:off x="856150" y="2196600"/>
            <a:ext cx="15773400" cy="6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Dataset Structure - </a:t>
            </a:r>
            <a:r>
              <a:rPr b="1" lang="en-US" sz="1700" u="sng">
                <a:solidFill>
                  <a:schemeClr val="hlink"/>
                </a:solidFill>
                <a:hlinkClick r:id="rId3"/>
              </a:rPr>
              <a:t>https://www.kaggle.com/datasets/sagarvarandekar/macroeconomic-factors-affecting-us-housing-prices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Sourced and compiled data from official websites of US government like FRED, CENSUS, OECD, Conference Board.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Total Records</a:t>
            </a:r>
            <a:r>
              <a:rPr lang="en-US" sz="1700">
                <a:solidFill>
                  <a:schemeClr val="dk1"/>
                </a:solidFill>
              </a:rPr>
              <a:t>: </a:t>
            </a:r>
            <a:r>
              <a:rPr lang="en-US" sz="1700">
                <a:solidFill>
                  <a:schemeClr val="dk1"/>
                </a:solidFill>
              </a:rPr>
              <a:t>The dataset contains </a:t>
            </a:r>
            <a:r>
              <a:rPr b="1" lang="en-US" sz="1700" u="sng">
                <a:solidFill>
                  <a:schemeClr val="dk1"/>
                </a:solidFill>
              </a:rPr>
              <a:t>month-wise records</a:t>
            </a:r>
            <a:r>
              <a:rPr lang="en-US" sz="1700">
                <a:solidFill>
                  <a:schemeClr val="dk1"/>
                </a:solidFill>
              </a:rPr>
              <a:t> of various macroeconomic factors in the US from May 2002 to May 2022.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Example </a:t>
            </a:r>
            <a:r>
              <a:rPr b="1" lang="en-US" sz="1700">
                <a:solidFill>
                  <a:schemeClr val="dk1"/>
                </a:solidFill>
              </a:rPr>
              <a:t>Features (there are 13 in total)</a:t>
            </a:r>
            <a:r>
              <a:rPr lang="en-US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rgbClr val="188038"/>
                </a:solidFill>
              </a:rPr>
              <a:t>Unemployment Rate: </a:t>
            </a:r>
            <a:r>
              <a:rPr lang="en-US" sz="1700">
                <a:solidFill>
                  <a:schemeClr val="dk1"/>
                </a:solidFill>
              </a:rPr>
              <a:t>Percentage of unemployed individuals in the labor force.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rgbClr val="188038"/>
                </a:solidFill>
              </a:rPr>
              <a:t>Consumer Confidence Index: </a:t>
            </a:r>
            <a:r>
              <a:rPr lang="en-US" sz="1700">
                <a:solidFill>
                  <a:schemeClr val="dk1"/>
                </a:solidFill>
              </a:rPr>
              <a:t>A measure of consumer optimism about the economy.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rgbClr val="188038"/>
                </a:solidFill>
              </a:rPr>
              <a:t>Mortgage Interest Rate:</a:t>
            </a:r>
            <a:r>
              <a:rPr lang="en-US" sz="1700">
                <a:solidFill>
                  <a:schemeClr val="dk1"/>
                </a:solidFill>
              </a:rPr>
              <a:t> Average monthly interest rate for mortgages.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rgbClr val="188038"/>
                </a:solidFill>
              </a:rPr>
              <a:t>Median Household Income: </a:t>
            </a:r>
            <a:r>
              <a:rPr lang="en-US" sz="1700">
                <a:solidFill>
                  <a:schemeClr val="dk1"/>
                </a:solidFill>
              </a:rPr>
              <a:t>Average income of households.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Next Steps: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Part 1:</a:t>
            </a:r>
            <a:r>
              <a:rPr lang="en-US" sz="1700">
                <a:solidFill>
                  <a:schemeClr val="dk1"/>
                </a:solidFill>
              </a:rPr>
              <a:t> Imputation of data, stationarity tests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Part 2:</a:t>
            </a:r>
            <a:r>
              <a:rPr lang="en-US" sz="1700">
                <a:solidFill>
                  <a:schemeClr val="dk1"/>
                </a:solidFill>
              </a:rPr>
              <a:t> Correlation analysis, dimensional Reduction,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Part 3:</a:t>
            </a:r>
            <a:r>
              <a:rPr lang="en-US" sz="1700">
                <a:solidFill>
                  <a:schemeClr val="dk1"/>
                </a:solidFill>
              </a:rPr>
              <a:t> Granger Causality, Mediator-Moderator Analysis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700"/>
          </a:p>
        </p:txBody>
      </p:sp>
      <p:pic>
        <p:nvPicPr>
          <p:cNvPr id="311" name="Google Shape;311;g27a0fa0102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100" y="6801425"/>
            <a:ext cx="14065801" cy="27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180437613_0_68"/>
          <p:cNvSpPr txBox="1"/>
          <p:nvPr>
            <p:ph idx="1" type="body"/>
          </p:nvPr>
        </p:nvSpPr>
        <p:spPr>
          <a:xfrm>
            <a:off x="1257300" y="7760750"/>
            <a:ext cx="8061900" cy="1230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lagged features will help to improve the accuracy of the model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7180437613_0_68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27180437613_0_68"/>
          <p:cNvSpPr txBox="1"/>
          <p:nvPr>
            <p:ph type="title"/>
          </p:nvPr>
        </p:nvSpPr>
        <p:spPr>
          <a:xfrm>
            <a:off x="1257300" y="9716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1" lang="en-US" sz="4000">
                <a:solidFill>
                  <a:srgbClr val="080D1A"/>
                </a:solidFill>
              </a:rPr>
              <a:t>Autocorrelation and lag correlation</a:t>
            </a:r>
            <a:endParaRPr sz="4000"/>
          </a:p>
        </p:txBody>
      </p:sp>
      <p:sp>
        <p:nvSpPr>
          <p:cNvPr id="320" name="Google Shape;320;g27180437613_0_68"/>
          <p:cNvSpPr txBox="1"/>
          <p:nvPr/>
        </p:nvSpPr>
        <p:spPr>
          <a:xfrm>
            <a:off x="566850" y="2164450"/>
            <a:ext cx="17135100" cy="531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time series nature of the House price index indicates autocorrelation and possibly stationality</a:t>
            </a:r>
            <a:endParaRPr b="1" i="0" sz="2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1" name="Google Shape;321;g27180437613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00" y="2959339"/>
            <a:ext cx="8793610" cy="43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7180437613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1850" y="2861775"/>
            <a:ext cx="6096000" cy="344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7180437613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4560" y="6633188"/>
            <a:ext cx="5350577" cy="28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180437613_0_139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100">
                <a:solidFill>
                  <a:srgbClr val="080D1A"/>
                </a:solidFill>
              </a:rPr>
              <a:t>Correlation, Stationary, Dimension Reduction Tests didn’t return impactful results for modeling</a:t>
            </a:r>
            <a:endParaRPr sz="4000"/>
          </a:p>
        </p:txBody>
      </p:sp>
      <p:sp>
        <p:nvSpPr>
          <p:cNvPr id="330" name="Google Shape;330;g27180437613_0_139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g27180437613_0_139"/>
          <p:cNvSpPr txBox="1"/>
          <p:nvPr/>
        </p:nvSpPr>
        <p:spPr>
          <a:xfrm>
            <a:off x="614625" y="4846525"/>
            <a:ext cx="101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g27180437613_0_139"/>
          <p:cNvSpPr txBox="1"/>
          <p:nvPr>
            <p:ph idx="1" type="body"/>
          </p:nvPr>
        </p:nvSpPr>
        <p:spPr>
          <a:xfrm>
            <a:off x="7604175" y="6883150"/>
            <a:ext cx="9934800" cy="2571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00" lIns="0" spcFirstLastPara="1" rIns="0" wrap="square" tIns="914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-US" sz="1700">
                <a:solidFill>
                  <a:schemeClr val="dk1"/>
                </a:solidFill>
              </a:rPr>
              <a:t>Based on time series charts, mostly of the variables are </a:t>
            </a:r>
            <a:r>
              <a:rPr lang="en-US" sz="1700">
                <a:solidFill>
                  <a:schemeClr val="accent1"/>
                </a:solidFill>
              </a:rPr>
              <a:t>stationary</a:t>
            </a:r>
            <a:endParaRPr sz="17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-US" sz="1700">
                <a:solidFill>
                  <a:schemeClr val="accent1"/>
                </a:solidFill>
              </a:rPr>
              <a:t>No variable </a:t>
            </a:r>
            <a:r>
              <a:rPr lang="en-US" sz="1700">
                <a:solidFill>
                  <a:schemeClr val="dk1"/>
                </a:solidFill>
              </a:rPr>
              <a:t>show high correlation with house pricing growth. However, multiple variables are highly correlated with each other, like </a:t>
            </a:r>
            <a:r>
              <a:rPr lang="en-US" sz="1700">
                <a:solidFill>
                  <a:schemeClr val="dk1"/>
                </a:solidFill>
              </a:rPr>
              <a:t>mortgage</a:t>
            </a:r>
            <a:r>
              <a:rPr lang="en-US" sz="1700">
                <a:solidFill>
                  <a:schemeClr val="dk1"/>
                </a:solidFill>
              </a:rPr>
              <a:t> monthly avg vs. corp bond yield, GDP per capita growth vs. quarterly GDP growth rate.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-US" sz="1700">
                <a:solidFill>
                  <a:schemeClr val="dk1"/>
                </a:solidFill>
              </a:rPr>
              <a:t>Dimension reduction tests, PCA and UMAP,  </a:t>
            </a:r>
            <a:r>
              <a:rPr lang="en-US" sz="1700">
                <a:solidFill>
                  <a:schemeClr val="accent1"/>
                </a:solidFill>
              </a:rPr>
              <a:t>didn’t return impactful result</a:t>
            </a:r>
            <a:r>
              <a:rPr lang="en-US" sz="1700">
                <a:solidFill>
                  <a:schemeClr val="dk1"/>
                </a:solidFill>
              </a:rPr>
              <a:t> as the key </a:t>
            </a:r>
            <a:r>
              <a:rPr lang="en-US" sz="1700">
                <a:solidFill>
                  <a:schemeClr val="dk1"/>
                </a:solidFill>
              </a:rPr>
              <a:t>components</a:t>
            </a:r>
            <a:r>
              <a:rPr lang="en-US" sz="1700">
                <a:solidFill>
                  <a:schemeClr val="dk1"/>
                </a:solidFill>
              </a:rPr>
              <a:t> don’t appear to have distinct clusters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33" name="Google Shape;333;g27180437613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2390825"/>
            <a:ext cx="7043000" cy="65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7180437613_0_139"/>
          <p:cNvSpPr/>
          <p:nvPr/>
        </p:nvSpPr>
        <p:spPr>
          <a:xfrm>
            <a:off x="5340525" y="2612250"/>
            <a:ext cx="452700" cy="6111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g27180437613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225" y="2390824"/>
            <a:ext cx="7888701" cy="4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a0fa0102f_0_7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000">
                <a:solidFill>
                  <a:srgbClr val="080D1A"/>
                </a:solidFill>
              </a:rPr>
              <a:t>Analyzing Associations and Interaction Effects for the Variables</a:t>
            </a:r>
            <a:endParaRPr sz="4000"/>
          </a:p>
        </p:txBody>
      </p:sp>
      <p:sp>
        <p:nvSpPr>
          <p:cNvPr id="342" name="Google Shape;342;g27a0fa0102f_0_7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iagram of a flowchart&#10;&#10;Description automatically generated" id="343" name="Google Shape;343;g27a0fa0102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773" y="5495120"/>
            <a:ext cx="4562475" cy="25092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7a0fa0102f_0_7"/>
          <p:cNvSpPr txBox="1"/>
          <p:nvPr/>
        </p:nvSpPr>
        <p:spPr>
          <a:xfrm>
            <a:off x="6768438" y="5318337"/>
            <a:ext cx="10618800" cy="286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Mediator</a:t>
            </a: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/Moderator Analysis</a:t>
            </a:r>
            <a:endParaRPr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aim to understand the interaction effects between economic indicators and their influence on t</a:t>
            </a:r>
            <a:r>
              <a:rPr lang="en-US" sz="1800"/>
              <a:t>he house prices.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"/>
              <a:buChar char="•"/>
            </a:pPr>
            <a:r>
              <a:rPr lang="en-US" sz="1800"/>
              <a:t>No Significant Mediation Effects in all permutations and combinations.</a:t>
            </a:r>
            <a:endParaRPr sz="1800"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Need for AutoML: The complexity of the housing market and the lack of significant findings indicate the necessity for AutoML solutions to explore complex relationships and enhance prediction accuracy.</a:t>
            </a:r>
            <a:endParaRPr sz="1800"/>
          </a:p>
        </p:txBody>
      </p:sp>
      <p:sp>
        <p:nvSpPr>
          <p:cNvPr id="345" name="Google Shape;345;g27a0fa0102f_0_7"/>
          <p:cNvSpPr txBox="1"/>
          <p:nvPr/>
        </p:nvSpPr>
        <p:spPr>
          <a:xfrm>
            <a:off x="3834600" y="2413057"/>
            <a:ext cx="10618800" cy="203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Granger Causality Test</a:t>
            </a:r>
            <a:endParaRPr/>
          </a:p>
          <a:p>
            <a:pPr indent="-285750" lvl="0" marL="28575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PPI Growth (%): Significant predictive relationship at Lag 1 (p-value = 0.0257). </a:t>
            </a:r>
            <a:endParaRPr sz="1800"/>
          </a:p>
          <a:p>
            <a:pPr indent="-285750" lvl="0" marL="28575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GDP Per Capita Growth: Some predictive potential at Lag 2 (p-value = 0.1639). </a:t>
            </a:r>
            <a:endParaRPr sz="1800"/>
          </a:p>
          <a:p>
            <a:pPr indent="-285750" lvl="0" marL="28575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Consumer Confidence Index: Minimal predictive power (p-value = 0.2019).</a:t>
            </a:r>
            <a:endParaRPr sz="1800"/>
          </a:p>
          <a:p>
            <a:pPr indent="-285750" lvl="0" marL="28575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Other Variables showed no predictive power.</a:t>
            </a:r>
            <a:endParaRPr/>
          </a:p>
        </p:txBody>
      </p:sp>
      <p:sp>
        <p:nvSpPr>
          <p:cNvPr id="346" name="Google Shape;346;g27a0fa0102f_0_7"/>
          <p:cNvSpPr txBox="1"/>
          <p:nvPr/>
        </p:nvSpPr>
        <p:spPr>
          <a:xfrm>
            <a:off x="6899" y="8733076"/>
            <a:ext cx="18274200" cy="400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Note1: Mediator, an intermediary variable influenced by the independent variable and affecting the dependent variable (Baron &amp; Kenny, 1986).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Note2: Moderator, a variable affecting the strength or direction of the relationship between an independent and a dependent variable, specifying the conditions under which this relationship changes (Baron &amp; Kenny, 1986).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7a0fa0102f_0_7"/>
          <p:cNvSpPr/>
          <p:nvPr/>
        </p:nvSpPr>
        <p:spPr>
          <a:xfrm>
            <a:off x="5724610" y="6071625"/>
            <a:ext cx="751500" cy="94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49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a0fa0102f_0_29"/>
          <p:cNvSpPr txBox="1"/>
          <p:nvPr>
            <p:ph type="title"/>
          </p:nvPr>
        </p:nvSpPr>
        <p:spPr>
          <a:xfrm>
            <a:off x="900750" y="0"/>
            <a:ext cx="16486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0" wrap="square" tIns="914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600">
                <a:solidFill>
                  <a:srgbClr val="080D1A"/>
                </a:solidFill>
              </a:rPr>
              <a:t>RMSE is a key metric in macroeconomic settings as it penalizes larger errors and provides a balanced measure of predictive accuracy.</a:t>
            </a:r>
            <a:endParaRPr sz="3600"/>
          </a:p>
        </p:txBody>
      </p:sp>
      <p:sp>
        <p:nvSpPr>
          <p:cNvPr id="354" name="Google Shape;354;g27a0fa0102f_0_29"/>
          <p:cNvSpPr txBox="1"/>
          <p:nvPr>
            <p:ph idx="12" type="sldNum"/>
          </p:nvPr>
        </p:nvSpPr>
        <p:spPr>
          <a:xfrm>
            <a:off x="17030698" y="9685146"/>
            <a:ext cx="921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5" name="Google Shape;355;g27a0fa0102f_0_29"/>
          <p:cNvGrpSpPr/>
          <p:nvPr/>
        </p:nvGrpSpPr>
        <p:grpSpPr>
          <a:xfrm>
            <a:off x="836453" y="2318453"/>
            <a:ext cx="16615091" cy="7036624"/>
            <a:chOff x="563900" y="3024794"/>
            <a:chExt cx="17882995" cy="9469283"/>
          </a:xfrm>
        </p:grpSpPr>
        <p:grpSp>
          <p:nvGrpSpPr>
            <p:cNvPr id="356" name="Google Shape;356;g27a0fa0102f_0_29"/>
            <p:cNvGrpSpPr/>
            <p:nvPr/>
          </p:nvGrpSpPr>
          <p:grpSpPr>
            <a:xfrm>
              <a:off x="616678" y="3030629"/>
              <a:ext cx="17830215" cy="2861293"/>
              <a:chOff x="595113" y="5253859"/>
              <a:chExt cx="17671174" cy="2171100"/>
            </a:xfrm>
          </p:grpSpPr>
          <p:sp>
            <p:nvSpPr>
              <p:cNvPr id="357" name="Google Shape;357;g27a0fa0102f_0_29"/>
              <p:cNvSpPr txBox="1"/>
              <p:nvPr/>
            </p:nvSpPr>
            <p:spPr>
              <a:xfrm>
                <a:off x="595113" y="5801737"/>
                <a:ext cx="3313500" cy="11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Mean Absolute Error (MAE)</a:t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8" name="Google Shape;358;g27a0fa0102f_0_29"/>
              <p:cNvGrpSpPr/>
              <p:nvPr/>
            </p:nvGrpSpPr>
            <p:grpSpPr>
              <a:xfrm>
                <a:off x="7502516" y="5253859"/>
                <a:ext cx="5270089" cy="2171100"/>
                <a:chOff x="7626202" y="5482459"/>
                <a:chExt cx="4547100" cy="2171100"/>
              </a:xfrm>
            </p:grpSpPr>
            <p:sp>
              <p:nvSpPr>
                <p:cNvPr id="359" name="Google Shape;359;g27a0fa0102f_0_29"/>
                <p:cNvSpPr/>
                <p:nvPr/>
              </p:nvSpPr>
              <p:spPr>
                <a:xfrm>
                  <a:off x="7626202" y="5482459"/>
                  <a:ext cx="4547100" cy="2171100"/>
                </a:xfrm>
                <a:prstGeom prst="rect">
                  <a:avLst/>
                </a:prstGeom>
                <a:solidFill>
                  <a:srgbClr val="90C7C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342900" lvl="0" marL="34290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9490"/>
                    </a:buClr>
                    <a:buSzPts val="2000"/>
                    <a:buFont typeface="Arial"/>
                    <a:buChar char="•"/>
                  </a:pPr>
                  <a:r>
                    <a:rPr lang="en-US" sz="2000">
                      <a:solidFill>
                        <a:srgbClr val="1A9490"/>
                      </a:solidFill>
                    </a:rPr>
                    <a:t>Simple to interpret</a:t>
                  </a: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342900" lvl="0" marL="34290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9490"/>
                    </a:buClr>
                    <a:buSzPts val="2000"/>
                    <a:buFont typeface="Arial"/>
                    <a:buChar char="•"/>
                  </a:pPr>
                  <a:r>
                    <a:rPr lang="en-US" sz="2000">
                      <a:solidFill>
                        <a:srgbClr val="1A9490"/>
                      </a:solidFill>
                    </a:rPr>
                    <a:t>May not capture the full range of error distributions.</a:t>
                  </a: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60" name="Google Shape;360;g27a0fa0102f_0_29"/>
                <p:cNvCxnSpPr/>
                <p:nvPr/>
              </p:nvCxnSpPr>
              <p:spPr>
                <a:xfrm flipH="1" rot="10800000">
                  <a:off x="8031950" y="6027171"/>
                  <a:ext cx="3807000" cy="8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1A949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61" name="Google Shape;361;g27a0fa0102f_0_29"/>
                <p:cNvSpPr txBox="1"/>
                <p:nvPr/>
              </p:nvSpPr>
              <p:spPr>
                <a:xfrm>
                  <a:off x="8375829" y="5556254"/>
                  <a:ext cx="2979600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Pros/Cons</a:t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2" name="Google Shape;362;g27a0fa0102f_0_29"/>
              <p:cNvGrpSpPr/>
              <p:nvPr/>
            </p:nvGrpSpPr>
            <p:grpSpPr>
              <a:xfrm>
                <a:off x="13009537" y="5256539"/>
                <a:ext cx="5256750" cy="2144100"/>
                <a:chOff x="12965955" y="2741940"/>
                <a:chExt cx="4539900" cy="2144100"/>
              </a:xfrm>
            </p:grpSpPr>
            <p:sp>
              <p:nvSpPr>
                <p:cNvPr id="363" name="Google Shape;363;g27a0fa0102f_0_29"/>
                <p:cNvSpPr/>
                <p:nvPr/>
              </p:nvSpPr>
              <p:spPr>
                <a:xfrm>
                  <a:off x="12965955" y="2741940"/>
                  <a:ext cx="4539900" cy="2144100"/>
                </a:xfrm>
                <a:prstGeom prst="rect">
                  <a:avLst/>
                </a:prstGeom>
                <a:solidFill>
                  <a:srgbClr val="D6E3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285750" lvl="0" marL="28575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6923C"/>
                    </a:buClr>
                    <a:buSzPts val="2000"/>
                    <a:buChar char="•"/>
                  </a:pPr>
                  <a:r>
                    <a:rPr lang="en-US" sz="2000">
                      <a:solidFill>
                        <a:srgbClr val="76923C"/>
                      </a:solidFill>
                    </a:rPr>
                    <a:t>Ideal for clear interpretation without bias from outliers.</a:t>
                  </a:r>
                  <a:endParaRPr sz="2000">
                    <a:solidFill>
                      <a:srgbClr val="76923C"/>
                    </a:solidFill>
                  </a:endParaRPr>
                </a:p>
              </p:txBody>
            </p:sp>
            <p:cxnSp>
              <p:nvCxnSpPr>
                <p:cNvPr id="364" name="Google Shape;364;g27a0fa0102f_0_29"/>
                <p:cNvCxnSpPr/>
                <p:nvPr/>
              </p:nvCxnSpPr>
              <p:spPr>
                <a:xfrm flipH="1" rot="10800000">
                  <a:off x="13387101" y="3310394"/>
                  <a:ext cx="3807000" cy="8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76923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65" name="Google Shape;365;g27a0fa0102f_0_29"/>
                <p:cNvSpPr txBox="1"/>
                <p:nvPr/>
              </p:nvSpPr>
              <p:spPr>
                <a:xfrm>
                  <a:off x="13793928" y="2851638"/>
                  <a:ext cx="2979600" cy="471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/>
                    <a:t>Use Case</a:t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6" name="Google Shape;366;g27a0fa0102f_0_29"/>
            <p:cNvGrpSpPr/>
            <p:nvPr/>
          </p:nvGrpSpPr>
          <p:grpSpPr>
            <a:xfrm>
              <a:off x="616677" y="6349327"/>
              <a:ext cx="17830218" cy="2882787"/>
              <a:chOff x="595113" y="5253859"/>
              <a:chExt cx="17671178" cy="2171100"/>
            </a:xfrm>
          </p:grpSpPr>
          <p:sp>
            <p:nvSpPr>
              <p:cNvPr id="367" name="Google Shape;367;g27a0fa0102f_0_29"/>
              <p:cNvSpPr txBox="1"/>
              <p:nvPr/>
            </p:nvSpPr>
            <p:spPr>
              <a:xfrm>
                <a:off x="595113" y="5801737"/>
                <a:ext cx="3313500" cy="109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Mean Squared Error (MSE)</a:t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8" name="Google Shape;368;g27a0fa0102f_0_29"/>
              <p:cNvGrpSpPr/>
              <p:nvPr/>
            </p:nvGrpSpPr>
            <p:grpSpPr>
              <a:xfrm>
                <a:off x="7502516" y="5253859"/>
                <a:ext cx="5270089" cy="2171100"/>
                <a:chOff x="7626202" y="5482459"/>
                <a:chExt cx="4547100" cy="2171100"/>
              </a:xfrm>
            </p:grpSpPr>
            <p:sp>
              <p:nvSpPr>
                <p:cNvPr id="369" name="Google Shape;369;g27a0fa0102f_0_29"/>
                <p:cNvSpPr/>
                <p:nvPr/>
              </p:nvSpPr>
              <p:spPr>
                <a:xfrm>
                  <a:off x="7626202" y="5482459"/>
                  <a:ext cx="4547100" cy="2171100"/>
                </a:xfrm>
                <a:prstGeom prst="rect">
                  <a:avLst/>
                </a:prstGeom>
                <a:solidFill>
                  <a:srgbClr val="90C7C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342900" lvl="0" marL="34290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9490"/>
                    </a:buClr>
                    <a:buSzPts val="2000"/>
                    <a:buFont typeface="Arial"/>
                    <a:buChar char="•"/>
                  </a:pPr>
                  <a:r>
                    <a:rPr lang="en-US" sz="2000">
                      <a:solidFill>
                        <a:srgbClr val="1A949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Penalize larger errors more</a:t>
                  </a: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342900" lvl="0" marL="34290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A9490"/>
                    </a:buClr>
                    <a:buSzPts val="2000"/>
                    <a:buFont typeface="Arial"/>
                    <a:buChar char="•"/>
                  </a:pPr>
                  <a:r>
                    <a:rPr lang="en-US" sz="2000">
                      <a:solidFill>
                        <a:srgbClr val="1A9490"/>
                      </a:solidFill>
                    </a:rPr>
                    <a:t>Units differ from the original data, complicating interpretation.</a:t>
                  </a:r>
                  <a:endParaRPr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0" name="Google Shape;370;g27a0fa0102f_0_29"/>
                <p:cNvCxnSpPr/>
                <p:nvPr/>
              </p:nvCxnSpPr>
              <p:spPr>
                <a:xfrm flipH="1" rot="10800000">
                  <a:off x="8031950" y="6027550"/>
                  <a:ext cx="3807000" cy="8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1A949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1" name="Google Shape;371;g27a0fa0102f_0_29"/>
                <p:cNvSpPr txBox="1"/>
                <p:nvPr/>
              </p:nvSpPr>
              <p:spPr>
                <a:xfrm>
                  <a:off x="8438777" y="5568793"/>
                  <a:ext cx="297960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Pros/Cons</a:t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2" name="Google Shape;372;g27a0fa0102f_0_29"/>
              <p:cNvGrpSpPr/>
              <p:nvPr/>
            </p:nvGrpSpPr>
            <p:grpSpPr>
              <a:xfrm>
                <a:off x="13009541" y="5256539"/>
                <a:ext cx="5256750" cy="2144100"/>
                <a:chOff x="12965958" y="2741940"/>
                <a:chExt cx="4539900" cy="2144100"/>
              </a:xfrm>
            </p:grpSpPr>
            <p:sp>
              <p:nvSpPr>
                <p:cNvPr id="373" name="Google Shape;373;g27a0fa0102f_0_29"/>
                <p:cNvSpPr/>
                <p:nvPr/>
              </p:nvSpPr>
              <p:spPr>
                <a:xfrm>
                  <a:off x="12965958" y="2741940"/>
                  <a:ext cx="4539900" cy="2144100"/>
                </a:xfrm>
                <a:prstGeom prst="rect">
                  <a:avLst/>
                </a:prstGeom>
                <a:solidFill>
                  <a:srgbClr val="D6E3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-342900" lvl="0" marL="34290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6923C"/>
                    </a:buClr>
                    <a:buSzPts val="2000"/>
                    <a:buFont typeface="Arial"/>
                    <a:buChar char="•"/>
                  </a:pPr>
                  <a:r>
                    <a:rPr lang="en-US" sz="2000">
                      <a:solidFill>
                        <a:srgbClr val="76923C"/>
                      </a:solidFill>
                    </a:rPr>
                    <a:t>Highlights significant discrepancies, important for sensitive economic forecasting.</a:t>
                  </a:r>
                  <a:endParaRPr/>
                </a:p>
              </p:txBody>
            </p:sp>
            <p:cxnSp>
              <p:nvCxnSpPr>
                <p:cNvPr id="374" name="Google Shape;374;g27a0fa0102f_0_29"/>
                <p:cNvCxnSpPr/>
                <p:nvPr/>
              </p:nvCxnSpPr>
              <p:spPr>
                <a:xfrm flipH="1" rot="10800000">
                  <a:off x="13387100" y="3310394"/>
                  <a:ext cx="3807000" cy="87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76923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5" name="Google Shape;375;g27a0fa0102f_0_29"/>
                <p:cNvSpPr txBox="1"/>
                <p:nvPr/>
              </p:nvSpPr>
              <p:spPr>
                <a:xfrm>
                  <a:off x="13793928" y="2851638"/>
                  <a:ext cx="297960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400"/>
                    <a:t>Use Case</a:t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76" name="Google Shape;376;g27a0fa0102f_0_29"/>
            <p:cNvSpPr/>
            <p:nvPr/>
          </p:nvSpPr>
          <p:spPr>
            <a:xfrm>
              <a:off x="3955779" y="3024794"/>
              <a:ext cx="3369600" cy="2849100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79646"/>
                  </a:solidFill>
                </a:rPr>
                <a:t>Measures the average of the absolute differences between predicted and actual values.</a:t>
              </a:r>
              <a:endParaRPr sz="1500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g27a0fa0102f_0_29"/>
            <p:cNvCxnSpPr/>
            <p:nvPr/>
          </p:nvCxnSpPr>
          <p:spPr>
            <a:xfrm>
              <a:off x="4307371" y="3750533"/>
              <a:ext cx="2622300" cy="12900"/>
            </a:xfrm>
            <a:prstGeom prst="straightConnector1">
              <a:avLst/>
            </a:prstGeom>
            <a:noFill/>
            <a:ln cap="flat" cmpd="sng" w="28575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8" name="Google Shape;378;g27a0fa0102f_0_29"/>
            <p:cNvSpPr txBox="1"/>
            <p:nvPr/>
          </p:nvSpPr>
          <p:spPr>
            <a:xfrm>
              <a:off x="4572177" y="3149333"/>
              <a:ext cx="2052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g27a0fa0102f_0_29"/>
            <p:cNvSpPr/>
            <p:nvPr/>
          </p:nvSpPr>
          <p:spPr>
            <a:xfrm>
              <a:off x="3980097" y="6343668"/>
              <a:ext cx="3348000" cy="2849100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79646"/>
                  </a:solidFill>
                </a:rPr>
                <a:t>Computes the average of the squared differences between predicted and actual values.</a:t>
              </a:r>
              <a:endParaRPr sz="16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0" name="Google Shape;380;g27a0fa0102f_0_29"/>
            <p:cNvCxnSpPr/>
            <p:nvPr/>
          </p:nvCxnSpPr>
          <p:spPr>
            <a:xfrm>
              <a:off x="4307370" y="7069405"/>
              <a:ext cx="2622300" cy="12900"/>
            </a:xfrm>
            <a:prstGeom prst="straightConnector1">
              <a:avLst/>
            </a:prstGeom>
            <a:noFill/>
            <a:ln cap="flat" cmpd="sng" w="28575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1" name="Google Shape;381;g27a0fa0102f_0_29"/>
            <p:cNvSpPr txBox="1"/>
            <p:nvPr/>
          </p:nvSpPr>
          <p:spPr>
            <a:xfrm>
              <a:off x="4596495" y="6468207"/>
              <a:ext cx="2052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" name="Google Shape;382;g27a0fa0102f_0_29"/>
            <p:cNvGrpSpPr/>
            <p:nvPr/>
          </p:nvGrpSpPr>
          <p:grpSpPr>
            <a:xfrm>
              <a:off x="563900" y="9691292"/>
              <a:ext cx="17876655" cy="2802785"/>
              <a:chOff x="551994" y="3047605"/>
              <a:chExt cx="17876655" cy="2802785"/>
            </a:xfrm>
          </p:grpSpPr>
          <p:grpSp>
            <p:nvGrpSpPr>
              <p:cNvPr id="383" name="Google Shape;383;g27a0fa0102f_0_29"/>
              <p:cNvGrpSpPr/>
              <p:nvPr/>
            </p:nvGrpSpPr>
            <p:grpSpPr>
              <a:xfrm>
                <a:off x="551994" y="3047605"/>
                <a:ext cx="17876655" cy="2796594"/>
                <a:chOff x="570794" y="5253859"/>
                <a:chExt cx="17694402" cy="2171100"/>
              </a:xfrm>
            </p:grpSpPr>
            <p:sp>
              <p:nvSpPr>
                <p:cNvPr id="384" name="Google Shape;384;g27a0fa0102f_0_29"/>
                <p:cNvSpPr txBox="1"/>
                <p:nvPr/>
              </p:nvSpPr>
              <p:spPr>
                <a:xfrm>
                  <a:off x="570794" y="5546386"/>
                  <a:ext cx="3313500" cy="16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3200">
                      <a:solidFill>
                        <a:srgbClr val="000000"/>
                      </a:solidFill>
                    </a:rPr>
                    <a:t>Root Mean Squared Error (RMSE)</a:t>
                  </a:r>
                  <a:endParaRPr b="1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85" name="Google Shape;385;g27a0fa0102f_0_29"/>
                <p:cNvGrpSpPr/>
                <p:nvPr/>
              </p:nvGrpSpPr>
              <p:grpSpPr>
                <a:xfrm>
                  <a:off x="7502517" y="5253859"/>
                  <a:ext cx="5269394" cy="2171100"/>
                  <a:chOff x="7626202" y="5482459"/>
                  <a:chExt cx="4546500" cy="2171100"/>
                </a:xfrm>
              </p:grpSpPr>
              <p:sp>
                <p:nvSpPr>
                  <p:cNvPr id="386" name="Google Shape;386;g27a0fa0102f_0_29"/>
                  <p:cNvSpPr/>
                  <p:nvPr/>
                </p:nvSpPr>
                <p:spPr>
                  <a:xfrm>
                    <a:off x="7626202" y="5482459"/>
                    <a:ext cx="4546500" cy="2171100"/>
                  </a:xfrm>
                  <a:prstGeom prst="rect">
                    <a:avLst/>
                  </a:prstGeom>
                  <a:solidFill>
                    <a:srgbClr val="90C7C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342900" lvl="0" marL="34290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1A9490"/>
                      </a:buClr>
                      <a:buSzPts val="2000"/>
                      <a:buChar char="•"/>
                    </a:pPr>
                    <a:r>
                      <a:rPr b="1" lang="en-US" sz="2000">
                        <a:solidFill>
                          <a:srgbClr val="1A9490"/>
                        </a:solidFill>
                      </a:rPr>
                      <a:t>Maintains the same units as the original data; amplifies the impact of larger errors.</a:t>
                    </a:r>
                    <a:endParaRPr b="1" sz="2000">
                      <a:solidFill>
                        <a:srgbClr val="1A9490"/>
                      </a:solidFill>
                    </a:endParaRPr>
                  </a:p>
                </p:txBody>
              </p:sp>
              <p:cxnSp>
                <p:nvCxnSpPr>
                  <p:cNvPr id="387" name="Google Shape;387;g27a0fa0102f_0_29"/>
                  <p:cNvCxnSpPr/>
                  <p:nvPr/>
                </p:nvCxnSpPr>
                <p:spPr>
                  <a:xfrm flipH="1" rot="10800000">
                    <a:off x="8031604" y="6025997"/>
                    <a:ext cx="3807000" cy="87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1A949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88" name="Google Shape;388;g27a0fa0102f_0_29"/>
                  <p:cNvSpPr txBox="1"/>
                  <p:nvPr/>
                </p:nvSpPr>
                <p:spPr>
                  <a:xfrm>
                    <a:off x="8438432" y="5567240"/>
                    <a:ext cx="2979600" cy="482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4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Pros/Cons</a:t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89" name="Google Shape;389;g27a0fa0102f_0_29"/>
                <p:cNvGrpSpPr/>
                <p:nvPr/>
              </p:nvGrpSpPr>
              <p:grpSpPr>
                <a:xfrm>
                  <a:off x="13009141" y="5256539"/>
                  <a:ext cx="5256055" cy="2144100"/>
                  <a:chOff x="12965612" y="2741940"/>
                  <a:chExt cx="4539300" cy="2144100"/>
                </a:xfrm>
              </p:grpSpPr>
              <p:sp>
                <p:nvSpPr>
                  <p:cNvPr id="390" name="Google Shape;390;g27a0fa0102f_0_29"/>
                  <p:cNvSpPr/>
                  <p:nvPr/>
                </p:nvSpPr>
                <p:spPr>
                  <a:xfrm>
                    <a:off x="12965612" y="2741940"/>
                    <a:ext cx="4539300" cy="2144100"/>
                  </a:xfrm>
                  <a:prstGeom prst="rect">
                    <a:avLst/>
                  </a:prstGeom>
                  <a:solidFill>
                    <a:srgbClr val="D6E3B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-311150" lvl="0" marL="34290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76923C"/>
                      </a:buClr>
                      <a:buSzPts val="1500"/>
                      <a:buChar char="•"/>
                    </a:pPr>
                    <a:r>
                      <a:rPr b="1" lang="en-US" sz="1500">
                        <a:solidFill>
                          <a:srgbClr val="76923C"/>
                        </a:solidFill>
                      </a:rPr>
                      <a:t>Offers a balanced measure of accuracy that penalizes significant errors while remaining interpretable, essential for accurate economic projections.</a:t>
                    </a:r>
                    <a:endParaRPr b="1" sz="900"/>
                  </a:p>
                </p:txBody>
              </p:sp>
              <p:cxnSp>
                <p:nvCxnSpPr>
                  <p:cNvPr id="391" name="Google Shape;391;g27a0fa0102f_0_29"/>
                  <p:cNvCxnSpPr/>
                  <p:nvPr/>
                </p:nvCxnSpPr>
                <p:spPr>
                  <a:xfrm flipH="1" rot="10800000">
                    <a:off x="13386379" y="3310394"/>
                    <a:ext cx="3807000" cy="87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76923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92" name="Google Shape;392;g27a0fa0102f_0_29"/>
                  <p:cNvSpPr txBox="1"/>
                  <p:nvPr/>
                </p:nvSpPr>
                <p:spPr>
                  <a:xfrm>
                    <a:off x="13793206" y="2851638"/>
                    <a:ext cx="2979600" cy="482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2400"/>
                      <a:t>Use Case</a:t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93" name="Google Shape;393;g27a0fa0102f_0_29"/>
              <p:cNvSpPr/>
              <p:nvPr/>
            </p:nvSpPr>
            <p:spPr>
              <a:xfrm>
                <a:off x="3903240" y="3066090"/>
                <a:ext cx="3419400" cy="2784300"/>
              </a:xfrm>
              <a:prstGeom prst="rect">
                <a:avLst/>
              </a:prstGeom>
              <a:solidFill>
                <a:srgbClr val="FDE9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rgbClr val="F79646"/>
                    </a:solidFill>
                  </a:rPr>
                  <a:t>The square root of the mean of the squared differences between predicted and actual values.</a:t>
                </a:r>
                <a:endParaRPr b="1" sz="1600">
                  <a:solidFill>
                    <a:srgbClr val="F79646"/>
                  </a:solidFill>
                </a:endParaRPr>
              </a:p>
            </p:txBody>
          </p:sp>
          <p:cxnSp>
            <p:nvCxnSpPr>
              <p:cNvPr id="394" name="Google Shape;394;g27a0fa0102f_0_29"/>
              <p:cNvCxnSpPr/>
              <p:nvPr/>
            </p:nvCxnSpPr>
            <p:spPr>
              <a:xfrm flipH="1" rot="10800000">
                <a:off x="4218353" y="3758809"/>
                <a:ext cx="2622300" cy="8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79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5" name="Google Shape;395;g27a0fa0102f_0_29"/>
              <p:cNvSpPr txBox="1"/>
              <p:nvPr/>
            </p:nvSpPr>
            <p:spPr>
              <a:xfrm>
                <a:off x="4543958" y="3166310"/>
                <a:ext cx="2052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Definition</a:t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6" name="Google Shape;396;g27a0fa0102f_0_29"/>
          <p:cNvSpPr/>
          <p:nvPr/>
        </p:nvSpPr>
        <p:spPr>
          <a:xfrm>
            <a:off x="618025" y="7006825"/>
            <a:ext cx="17335200" cy="2463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